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7"/>
  </p:notesMasterIdLst>
  <p:sldIdLst>
    <p:sldId id="256" r:id="rId5"/>
    <p:sldId id="278" r:id="rId6"/>
    <p:sldId id="279" r:id="rId7"/>
    <p:sldId id="277" r:id="rId8"/>
    <p:sldId id="280" r:id="rId9"/>
    <p:sldId id="283" r:id="rId10"/>
    <p:sldId id="282" r:id="rId11"/>
    <p:sldId id="284" r:id="rId12"/>
    <p:sldId id="281" r:id="rId13"/>
    <p:sldId id="285" r:id="rId14"/>
    <p:sldId id="287" r:id="rId15"/>
    <p:sldId id="28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2_2" csCatId="accent2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Understand your strengths, weaknesses, and areas for improvement.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Develop empathy, active listening, and effective communication.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Commit to lifelong learning and skill enhancement</a:t>
          </a:r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3"/>
      <dgm:spPr>
        <a:solidFill>
          <a:schemeClr val="accent1"/>
        </a:solidFill>
      </dgm:spPr>
    </dgm:pt>
    <dgm:pt modelId="{7C175B98-93F4-4D7C-BB95-1514AB879CD5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lfie Stick outline"/>
        </a:ext>
      </dgm:extLst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3" custLinFactNeighborX="-1650" custLinFactNeighborY="-41932">
        <dgm:presLayoutVars>
          <dgm:chMax val="1"/>
          <dgm:chPref val="1"/>
        </dgm:presLayoutVars>
      </dgm:prSet>
      <dgm:spPr/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3"/>
      <dgm:spPr>
        <a:solidFill>
          <a:schemeClr val="accent1"/>
        </a:solidFill>
      </dgm:spPr>
    </dgm:pt>
    <dgm:pt modelId="{DB4CA7C4-FCA1-4127-B20A-2A5C031A3CF4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upward trend with solid fill"/>
        </a:ext>
      </dgm:extLst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3" custLinFactNeighborY="-41945">
        <dgm:presLayoutVars>
          <dgm:chMax val="1"/>
          <dgm:chPref val="1"/>
        </dgm:presLayoutVars>
      </dgm:prSet>
      <dgm:spPr/>
    </dgm:pt>
    <dgm:pt modelId="{5A266296-0042-402F-92EF-D59AB148E92E}" type="pres">
      <dgm:prSet presAssocID="{9646853A-8964-4519-A5B1-0B7D18B2983D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2" presStyleCnt="3"/>
      <dgm:spPr>
        <a:solidFill>
          <a:schemeClr val="accent1"/>
        </a:solidFill>
      </dgm:spPr>
    </dgm:pt>
    <dgm:pt modelId="{39509775-983E-4110-B989-EE2CD6514BE0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 outline"/>
        </a:ext>
      </dgm:extLst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2" presStyleCnt="3" custLinFactNeighborX="47" custLinFactNeighborY="-41932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  <dgm:cxn modelId="{1532E2BE-82E9-40A4-A6F7-40B60FC879AE}" type="presParOf" srcId="{50B3CE7C-E10B-4E23-BD93-03664997C932}" destId="{5A266296-0042-402F-92EF-D59AB148E92E}" srcOrd="3" destOrd="0" presId="urn:microsoft.com/office/officeart/2018/5/layout/IconCircleLabelList"/>
    <dgm:cxn modelId="{3A7F4DB9-1469-4F58-B633-24B7EEE084D1}" type="presParOf" srcId="{50B3CE7C-E10B-4E23-BD93-03664997C932}" destId="{ECFA770B-DE2C-4683-A038-58D0FE44BC27}" srcOrd="4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2_2" csCatId="accent2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Define roles, goals, and expectations for your team.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Foster a culture of teamwork, knowledge sharing, and innovation.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Nurture an environment where team members feel valued and heard.</a:t>
          </a:r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3"/>
      <dgm:spPr>
        <a:solidFill>
          <a:schemeClr val="accent1"/>
        </a:solidFill>
      </dgm:spPr>
    </dgm:pt>
    <dgm:pt modelId="{7C175B98-93F4-4D7C-BB95-1514AB879CD5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n with solid fill"/>
        </a:ext>
      </dgm:extLst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3" custLinFactNeighborX="-1650" custLinFactNeighborY="-41932">
        <dgm:presLayoutVars>
          <dgm:chMax val="1"/>
          <dgm:chPref val="1"/>
        </dgm:presLayoutVars>
      </dgm:prSet>
      <dgm:spPr/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3"/>
      <dgm:spPr>
        <a:solidFill>
          <a:schemeClr val="accent1"/>
        </a:solidFill>
      </dgm:spPr>
    </dgm:pt>
    <dgm:pt modelId="{DB4CA7C4-FCA1-4127-B20A-2A5C031A3CF4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dge Tick with solid fill"/>
        </a:ext>
      </dgm:extLst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3" custLinFactNeighborY="-41945">
        <dgm:presLayoutVars>
          <dgm:chMax val="1"/>
          <dgm:chPref val="1"/>
        </dgm:presLayoutVars>
      </dgm:prSet>
      <dgm:spPr/>
    </dgm:pt>
    <dgm:pt modelId="{5A266296-0042-402F-92EF-D59AB148E92E}" type="pres">
      <dgm:prSet presAssocID="{9646853A-8964-4519-A5B1-0B7D18B2983D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2" presStyleCnt="3"/>
      <dgm:spPr>
        <a:solidFill>
          <a:schemeClr val="accent1"/>
        </a:solidFill>
      </dgm:spPr>
    </dgm:pt>
    <dgm:pt modelId="{39509775-983E-4110-B989-EE2CD6514BE0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with solid fill"/>
        </a:ext>
      </dgm:extLst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2" presStyleCnt="3" custLinFactNeighborX="47" custLinFactNeighborY="-41932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  <dgm:cxn modelId="{1532E2BE-82E9-40A4-A6F7-40B60FC879AE}" type="presParOf" srcId="{50B3CE7C-E10B-4E23-BD93-03664997C932}" destId="{5A266296-0042-402F-92EF-D59AB148E92E}" srcOrd="3" destOrd="0" presId="urn:microsoft.com/office/officeart/2018/5/layout/IconCircleLabelList"/>
    <dgm:cxn modelId="{3A7F4DB9-1469-4F58-B633-24B7EEE084D1}" type="presParOf" srcId="{50B3CE7C-E10B-4E23-BD93-03664997C932}" destId="{ECFA770B-DE2C-4683-A038-58D0FE44BC27}" srcOrd="4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2_2" csCatId="accent2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Show how data initiatives align with organizational goals.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Create a strong partnership with organizational leaders.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Craft messages that resonate with leadership's priorities.</a:t>
          </a:r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3"/>
      <dgm:spPr>
        <a:solidFill>
          <a:schemeClr val="accent1"/>
        </a:solidFill>
      </dgm:spPr>
    </dgm:pt>
    <dgm:pt modelId="{7C175B98-93F4-4D7C-BB95-1514AB879CD5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amond with solid fill"/>
        </a:ext>
      </dgm:extLst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3" custLinFactNeighborX="-1650" custLinFactNeighborY="-41932">
        <dgm:presLayoutVars>
          <dgm:chMax val="1"/>
          <dgm:chPref val="1"/>
        </dgm:presLayoutVars>
      </dgm:prSet>
      <dgm:spPr/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3"/>
      <dgm:spPr>
        <a:solidFill>
          <a:schemeClr val="accent1"/>
        </a:solidFill>
      </dgm:spPr>
    </dgm:pt>
    <dgm:pt modelId="{DB4CA7C4-FCA1-4127-B20A-2A5C031A3CF4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bar chart"/>
        </a:ext>
      </dgm:extLst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3" custLinFactNeighborY="-41945">
        <dgm:presLayoutVars>
          <dgm:chMax val="1"/>
          <dgm:chPref val="1"/>
        </dgm:presLayoutVars>
      </dgm:prSet>
      <dgm:spPr/>
    </dgm:pt>
    <dgm:pt modelId="{5A266296-0042-402F-92EF-D59AB148E92E}" type="pres">
      <dgm:prSet presAssocID="{9646853A-8964-4519-A5B1-0B7D18B2983D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2" presStyleCnt="3"/>
      <dgm:spPr>
        <a:solidFill>
          <a:schemeClr val="accent1"/>
        </a:solidFill>
      </dgm:spPr>
    </dgm:pt>
    <dgm:pt modelId="{39509775-983E-4110-B989-EE2CD6514BE0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ilding Brick Wall with solid fill"/>
        </a:ext>
      </dgm:extLst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2" presStyleCnt="3" custLinFactNeighborX="47" custLinFactNeighborY="-41932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  <dgm:cxn modelId="{1532E2BE-82E9-40A4-A6F7-40B60FC879AE}" type="presParOf" srcId="{50B3CE7C-E10B-4E23-BD93-03664997C932}" destId="{5A266296-0042-402F-92EF-D59AB148E92E}" srcOrd="3" destOrd="0" presId="urn:microsoft.com/office/officeart/2018/5/layout/IconCircleLabelList"/>
    <dgm:cxn modelId="{3A7F4DB9-1469-4F58-B633-24B7EEE084D1}" type="presParOf" srcId="{50B3CE7C-E10B-4E23-BD93-03664997C932}" destId="{ECFA770B-DE2C-4683-A038-58D0FE44BC27}" srcOrd="4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2_2" csCatId="accent2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Leverage collective expertise for creative solutions.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Encourage cooperation over competition.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Collaborate with peers to enhance skills and knowledge.</a:t>
          </a:r>
          <a:endParaRPr lang="en-US" dirty="0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3"/>
      <dgm:spPr>
        <a:solidFill>
          <a:schemeClr val="accent1"/>
        </a:solidFill>
      </dgm:spPr>
    </dgm:pt>
    <dgm:pt modelId="{7C175B98-93F4-4D7C-BB95-1514AB879CD5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nlock with solid fill"/>
        </a:ext>
      </dgm:extLst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3" custLinFactNeighborX="-1650" custLinFactNeighborY="-41932">
        <dgm:presLayoutVars>
          <dgm:chMax val="1"/>
          <dgm:chPref val="1"/>
        </dgm:presLayoutVars>
      </dgm:prSet>
      <dgm:spPr/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3"/>
      <dgm:spPr>
        <a:solidFill>
          <a:schemeClr val="accent1"/>
        </a:solidFill>
      </dgm:spPr>
    </dgm:pt>
    <dgm:pt modelId="{DB4CA7C4-FCA1-4127-B20A-2A5C031A3CF4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 with solid fill"/>
        </a:ext>
      </dgm:extLst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3" custLinFactNeighborY="-41945">
        <dgm:presLayoutVars>
          <dgm:chMax val="1"/>
          <dgm:chPref val="1"/>
        </dgm:presLayoutVars>
      </dgm:prSet>
      <dgm:spPr/>
    </dgm:pt>
    <dgm:pt modelId="{5A266296-0042-402F-92EF-D59AB148E92E}" type="pres">
      <dgm:prSet presAssocID="{9646853A-8964-4519-A5B1-0B7D18B2983D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2" presStyleCnt="3"/>
      <dgm:spPr>
        <a:solidFill>
          <a:schemeClr val="accent1"/>
        </a:solidFill>
      </dgm:spPr>
    </dgm:pt>
    <dgm:pt modelId="{39509775-983E-4110-B989-EE2CD6514BE0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 with solid fill"/>
        </a:ext>
      </dgm:extLst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2" presStyleCnt="3" custLinFactNeighborX="47" custLinFactNeighborY="-41932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  <dgm:cxn modelId="{1532E2BE-82E9-40A4-A6F7-40B60FC879AE}" type="presParOf" srcId="{50B3CE7C-E10B-4E23-BD93-03664997C932}" destId="{5A266296-0042-402F-92EF-D59AB148E92E}" srcOrd="3" destOrd="0" presId="urn:microsoft.com/office/officeart/2018/5/layout/IconCircleLabelList"/>
    <dgm:cxn modelId="{3A7F4DB9-1469-4F58-B633-24B7EEE084D1}" type="presParOf" srcId="{50B3CE7C-E10B-4E23-BD93-03664997C932}" destId="{ECFA770B-DE2C-4683-A038-58D0FE44BC27}" srcOrd="4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614381" y="503862"/>
          <a:ext cx="1749937" cy="1749937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987318" y="876800"/>
          <a:ext cx="1004062" cy="1004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7640" y="2496952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Understand your strengths, weaknesses, and areas for improvement.</a:t>
          </a:r>
        </a:p>
      </dsp:txBody>
      <dsp:txXfrm>
        <a:off x="7640" y="2496952"/>
        <a:ext cx="2868750" cy="720000"/>
      </dsp:txXfrm>
    </dsp:sp>
    <dsp:sp modelId="{BCD8CDD9-0C56-4401-ADB1-8B48DAB2C96F}">
      <dsp:nvSpPr>
        <dsp:cNvPr id="0" name=""/>
        <dsp:cNvSpPr/>
      </dsp:nvSpPr>
      <dsp:spPr>
        <a:xfrm>
          <a:off x="3985162" y="503862"/>
          <a:ext cx="1749937" cy="1749937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4358099" y="876800"/>
          <a:ext cx="1004062" cy="1004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3425756" y="2496858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Commit to lifelong learning and skill enhancement</a:t>
          </a:r>
        </a:p>
      </dsp:txBody>
      <dsp:txXfrm>
        <a:off x="3425756" y="2496858"/>
        <a:ext cx="2868750" cy="720000"/>
      </dsp:txXfrm>
    </dsp:sp>
    <dsp:sp modelId="{FF93E135-77D6-48A0-8871-9BC93D705D06}">
      <dsp:nvSpPr>
        <dsp:cNvPr id="0" name=""/>
        <dsp:cNvSpPr/>
      </dsp:nvSpPr>
      <dsp:spPr>
        <a:xfrm>
          <a:off x="7355943" y="503862"/>
          <a:ext cx="1749937" cy="1749937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7728881" y="876800"/>
          <a:ext cx="1004062" cy="10040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6797885" y="2496952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Develop empathy, active listening, and effective communication.</a:t>
          </a:r>
        </a:p>
      </dsp:txBody>
      <dsp:txXfrm>
        <a:off x="6797885" y="2496952"/>
        <a:ext cx="2868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614381" y="503862"/>
          <a:ext cx="1749937" cy="1749937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987318" y="876800"/>
          <a:ext cx="1004062" cy="1004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7640" y="2496952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Define roles, goals, and expectations for your team.</a:t>
          </a:r>
        </a:p>
      </dsp:txBody>
      <dsp:txXfrm>
        <a:off x="7640" y="2496952"/>
        <a:ext cx="2868750" cy="720000"/>
      </dsp:txXfrm>
    </dsp:sp>
    <dsp:sp modelId="{BCD8CDD9-0C56-4401-ADB1-8B48DAB2C96F}">
      <dsp:nvSpPr>
        <dsp:cNvPr id="0" name=""/>
        <dsp:cNvSpPr/>
      </dsp:nvSpPr>
      <dsp:spPr>
        <a:xfrm>
          <a:off x="3985162" y="503862"/>
          <a:ext cx="1749937" cy="1749937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4358099" y="876800"/>
          <a:ext cx="1004062" cy="1004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3425756" y="2496858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Nurture an environment where team members feel valued and heard.</a:t>
          </a:r>
        </a:p>
      </dsp:txBody>
      <dsp:txXfrm>
        <a:off x="3425756" y="2496858"/>
        <a:ext cx="2868750" cy="720000"/>
      </dsp:txXfrm>
    </dsp:sp>
    <dsp:sp modelId="{FF93E135-77D6-48A0-8871-9BC93D705D06}">
      <dsp:nvSpPr>
        <dsp:cNvPr id="0" name=""/>
        <dsp:cNvSpPr/>
      </dsp:nvSpPr>
      <dsp:spPr>
        <a:xfrm>
          <a:off x="7355943" y="503862"/>
          <a:ext cx="1749937" cy="1749937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7728881" y="876800"/>
          <a:ext cx="1004062" cy="10040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6797885" y="2496952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Foster a culture of teamwork, knowledge sharing, and innovation.</a:t>
          </a:r>
        </a:p>
      </dsp:txBody>
      <dsp:txXfrm>
        <a:off x="6797885" y="2496952"/>
        <a:ext cx="28687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614381" y="503862"/>
          <a:ext cx="1749937" cy="1749937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987318" y="876800"/>
          <a:ext cx="1004062" cy="1004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7640" y="2496952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Show how data initiatives align with organizational goals.</a:t>
          </a:r>
        </a:p>
      </dsp:txBody>
      <dsp:txXfrm>
        <a:off x="7640" y="2496952"/>
        <a:ext cx="2868750" cy="720000"/>
      </dsp:txXfrm>
    </dsp:sp>
    <dsp:sp modelId="{BCD8CDD9-0C56-4401-ADB1-8B48DAB2C96F}">
      <dsp:nvSpPr>
        <dsp:cNvPr id="0" name=""/>
        <dsp:cNvSpPr/>
      </dsp:nvSpPr>
      <dsp:spPr>
        <a:xfrm>
          <a:off x="3985162" y="503862"/>
          <a:ext cx="1749937" cy="1749937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4358099" y="876800"/>
          <a:ext cx="1004062" cy="1004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3425756" y="2496858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Craft messages that resonate with leadership's priorities.</a:t>
          </a:r>
        </a:p>
      </dsp:txBody>
      <dsp:txXfrm>
        <a:off x="3425756" y="2496858"/>
        <a:ext cx="2868750" cy="720000"/>
      </dsp:txXfrm>
    </dsp:sp>
    <dsp:sp modelId="{FF93E135-77D6-48A0-8871-9BC93D705D06}">
      <dsp:nvSpPr>
        <dsp:cNvPr id="0" name=""/>
        <dsp:cNvSpPr/>
      </dsp:nvSpPr>
      <dsp:spPr>
        <a:xfrm>
          <a:off x="7355943" y="503862"/>
          <a:ext cx="1749937" cy="1749937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7728881" y="876800"/>
          <a:ext cx="1004062" cy="10040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6797885" y="2496952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Create a strong partnership with organizational leaders.</a:t>
          </a:r>
        </a:p>
      </dsp:txBody>
      <dsp:txXfrm>
        <a:off x="6797885" y="2496952"/>
        <a:ext cx="286875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614381" y="503862"/>
          <a:ext cx="1749937" cy="1749937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987318" y="876800"/>
          <a:ext cx="1004062" cy="1004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7640" y="2496952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Leverage collective expertise for creative solutions.</a:t>
          </a:r>
        </a:p>
      </dsp:txBody>
      <dsp:txXfrm>
        <a:off x="7640" y="2496952"/>
        <a:ext cx="2868750" cy="720000"/>
      </dsp:txXfrm>
    </dsp:sp>
    <dsp:sp modelId="{BCD8CDD9-0C56-4401-ADB1-8B48DAB2C96F}">
      <dsp:nvSpPr>
        <dsp:cNvPr id="0" name=""/>
        <dsp:cNvSpPr/>
      </dsp:nvSpPr>
      <dsp:spPr>
        <a:xfrm>
          <a:off x="3985162" y="503862"/>
          <a:ext cx="1749937" cy="1749937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4358099" y="876800"/>
          <a:ext cx="1004062" cy="1004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3425756" y="2496858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Collaborate with peers to enhance skills and knowledge.</a:t>
          </a:r>
          <a:endParaRPr lang="en-US" sz="1700" kern="1200" dirty="0"/>
        </a:p>
      </dsp:txBody>
      <dsp:txXfrm>
        <a:off x="3425756" y="2496858"/>
        <a:ext cx="2868750" cy="720000"/>
      </dsp:txXfrm>
    </dsp:sp>
    <dsp:sp modelId="{FF93E135-77D6-48A0-8871-9BC93D705D06}">
      <dsp:nvSpPr>
        <dsp:cNvPr id="0" name=""/>
        <dsp:cNvSpPr/>
      </dsp:nvSpPr>
      <dsp:spPr>
        <a:xfrm>
          <a:off x="7355943" y="503862"/>
          <a:ext cx="1749937" cy="1749937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7728881" y="876800"/>
          <a:ext cx="1004062" cy="10040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6797885" y="2496952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Encourage cooperation over competition.</a:t>
          </a:r>
        </a:p>
      </dsp:txBody>
      <dsp:txXfrm>
        <a:off x="6797885" y="2496952"/>
        <a:ext cx="2868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2ADB1-275D-430A-89EE-5C7E6CFF6FF2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25628-3A68-42F4-BA86-9818179531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258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005E26E-BCB2-4FD5-8FD5-81A5EAE94C21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E9B8-0487-42E4-B571-744A3D775783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E32D-1E84-43FD-8158-FFFE757EB0E8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C470-CD19-455C-B830-6D252EAD7FE5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C43C-50D9-4F49-A136-0EFF292F93ED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3B1A3-0AEF-4064-A724-D27D660C8653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D0F2-BF66-4A24-9384-A0129B196518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18A6C-4F6B-48D2-BDB0-D7413B3FDB0A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ECED-6ECE-4989-B917-9D4D7E6D3C76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570E1-CB40-488E-8C6F-EF4211DFFCB0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B6AF-9F5C-43BE-879E-CB9514111250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7EE424C-FCA3-4EDD-B274-8E055D649B7D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0BD1B1-AA22-48F1-B3ED-579CD2846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444" b="-1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AA48FC5-3C83-4F1B-BC33-DF0B588F8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D84FB-5D02-47D2-98FD-4F01A02E2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9349" y="3429000"/>
            <a:ext cx="7501651" cy="1090938"/>
          </a:xfrm>
        </p:spPr>
        <p:txBody>
          <a:bodyPr anchor="b">
            <a:normAutofit/>
          </a:bodyPr>
          <a:lstStyle/>
          <a:p>
            <a:pPr algn="l"/>
            <a:r>
              <a:rPr lang="en-US" sz="6600" dirty="0">
                <a:solidFill>
                  <a:srgbClr val="FFFFFF"/>
                </a:solidFill>
              </a:rPr>
              <a:t>The Human Factor: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F6641D-ADF3-40BD-9BA3-E740E77C8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9349" y="4779313"/>
            <a:ext cx="7501650" cy="514816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Driving Vision Forward in the Data Analytics Space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2F01714-1A39-4194-BD47-8A9960C59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09349" y="4666480"/>
            <a:ext cx="6832499" cy="0"/>
          </a:xfrm>
          <a:prstGeom prst="line">
            <a:avLst/>
          </a:prstGeom>
          <a:ln w="22225">
            <a:solidFill>
              <a:srgbClr val="4AC4E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257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b="1" dirty="0"/>
              <a:t>Collaborating with Colleagues</a:t>
            </a:r>
          </a:p>
        </p:txBody>
      </p:sp>
      <p:graphicFrame>
        <p:nvGraphicFramePr>
          <p:cNvPr id="5" name="Content Placeholder 2" descr="SmartArt graphic placeholder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2763838"/>
              </p:ext>
            </p:extLst>
          </p:nvPr>
        </p:nvGraphicFramePr>
        <p:xfrm>
          <a:off x="1016815" y="2578388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D9FFED5-769E-1D2B-93D1-DA5E81570398}"/>
              </a:ext>
            </a:extLst>
          </p:cNvPr>
          <p:cNvSpPr txBox="1"/>
          <p:nvPr/>
        </p:nvSpPr>
        <p:spPr>
          <a:xfrm>
            <a:off x="1310778" y="1793001"/>
            <a:ext cx="25824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Unlocking Innovation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979DC6-7C7A-C10F-7D6E-514B5A23C02B}"/>
              </a:ext>
            </a:extLst>
          </p:cNvPr>
          <p:cNvSpPr txBox="1"/>
          <p:nvPr/>
        </p:nvSpPr>
        <p:spPr>
          <a:xfrm>
            <a:off x="4488567" y="1793001"/>
            <a:ext cx="27767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Mutual </a:t>
            </a:r>
          </a:p>
          <a:p>
            <a:pPr algn="ctr"/>
            <a:r>
              <a:rPr lang="en-US" sz="3200" dirty="0"/>
              <a:t>Growth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A42E6E-D523-6975-4C1D-61DC9329119B}"/>
              </a:ext>
            </a:extLst>
          </p:cNvPr>
          <p:cNvSpPr txBox="1"/>
          <p:nvPr/>
        </p:nvSpPr>
        <p:spPr>
          <a:xfrm>
            <a:off x="7860701" y="1793001"/>
            <a:ext cx="27767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Collaborative Mindset</a:t>
            </a:r>
          </a:p>
        </p:txBody>
      </p:sp>
    </p:spTree>
    <p:extLst>
      <p:ext uri="{BB962C8B-B14F-4D97-AF65-F5344CB8AC3E}">
        <p14:creationId xmlns:p14="http://schemas.microsoft.com/office/powerpoint/2010/main" val="21084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5B0C4-5C05-166A-D87E-C987D5BDB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Key Takeaways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ECB1430-5CD1-470D-8F0F-7EDE4C790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9530A-4F7E-836F-5486-AD93FE564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/>
              <a:t>Self-development</a:t>
            </a:r>
            <a:r>
              <a:rPr lang="en-US" sz="3200" dirty="0"/>
              <a:t> is the foundation for leadership excellence.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/>
              <a:t>Team development </a:t>
            </a:r>
            <a:r>
              <a:rPr lang="en-US" sz="3200" dirty="0"/>
              <a:t>fosters a culture of trust and growth.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/>
              <a:t>Aligning with leadership </a:t>
            </a:r>
            <a:r>
              <a:rPr lang="en-US" sz="3200" dirty="0"/>
              <a:t>is crucial for organizational success.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/>
              <a:t>Collaboration</a:t>
            </a:r>
            <a:r>
              <a:rPr lang="en-US" sz="3200" dirty="0"/>
              <a:t> </a:t>
            </a:r>
            <a:r>
              <a:rPr lang="en-US" sz="3200" b="1" dirty="0"/>
              <a:t>with colleagues </a:t>
            </a:r>
            <a:r>
              <a:rPr lang="en-US" sz="3200" dirty="0"/>
              <a:t>enhances collective growth.</a:t>
            </a:r>
          </a:p>
        </p:txBody>
      </p:sp>
    </p:spTree>
    <p:extLst>
      <p:ext uri="{BB962C8B-B14F-4D97-AF65-F5344CB8AC3E}">
        <p14:creationId xmlns:p14="http://schemas.microsoft.com/office/powerpoint/2010/main" val="3963174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5B0C4-5C05-166A-D87E-C987D5BDB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964" y="1937773"/>
            <a:ext cx="9720072" cy="2982454"/>
          </a:xfrm>
        </p:spPr>
        <p:txBody>
          <a:bodyPr>
            <a:normAutofit/>
          </a:bodyPr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Questions </a:t>
            </a:r>
            <a:br>
              <a:rPr lang="en-US" sz="7200" dirty="0">
                <a:solidFill>
                  <a:schemeClr val="tx1"/>
                </a:solidFill>
              </a:rPr>
            </a:br>
            <a:r>
              <a:rPr lang="en-US" sz="7200" dirty="0">
                <a:solidFill>
                  <a:schemeClr val="tx1"/>
                </a:solidFill>
              </a:rPr>
              <a:t>And </a:t>
            </a:r>
            <a:br>
              <a:rPr lang="en-US" sz="7200" dirty="0">
                <a:solidFill>
                  <a:schemeClr val="tx1"/>
                </a:solidFill>
              </a:rPr>
            </a:br>
            <a:r>
              <a:rPr lang="en-US" sz="4800" dirty="0">
                <a:solidFill>
                  <a:schemeClr val="tx1"/>
                </a:solidFill>
              </a:rPr>
              <a:t>(Hopefully) </a:t>
            </a:r>
            <a:r>
              <a:rPr lang="en-US" sz="7200" dirty="0">
                <a:solidFill>
                  <a:schemeClr val="tx1"/>
                </a:solidFill>
              </a:rPr>
              <a:t>Answers?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ECB1430-5CD1-470D-8F0F-7EDE4C790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306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92DE0DDE-5076-324D-0163-F151CDD60F89}"/>
              </a:ext>
            </a:extLst>
          </p:cNvPr>
          <p:cNvGrpSpPr/>
          <p:nvPr/>
        </p:nvGrpSpPr>
        <p:grpSpPr>
          <a:xfrm>
            <a:off x="4134256" y="1577502"/>
            <a:ext cx="3621932" cy="3702996"/>
            <a:chOff x="4056434" y="1652081"/>
            <a:chExt cx="3621932" cy="3702996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0D7410-31E4-8B29-1E19-55084C50D7CC}"/>
                </a:ext>
              </a:extLst>
            </p:cNvPr>
            <p:cNvSpPr/>
            <p:nvPr/>
          </p:nvSpPr>
          <p:spPr>
            <a:xfrm>
              <a:off x="5079189" y="3559985"/>
              <a:ext cx="1805021" cy="902510"/>
            </a:xfrm>
            <a:custGeom>
              <a:avLst/>
              <a:gdLst>
                <a:gd name="connsiteX0" fmla="*/ 1805021 w 1805021"/>
                <a:gd name="connsiteY0" fmla="*/ 451255 h 902510"/>
                <a:gd name="connsiteX1" fmla="*/ 1714770 w 1805021"/>
                <a:gd name="connsiteY1" fmla="*/ 270753 h 902510"/>
                <a:gd name="connsiteX2" fmla="*/ 1274796 w 1805021"/>
                <a:gd name="connsiteY2" fmla="*/ 56407 h 902510"/>
                <a:gd name="connsiteX3" fmla="*/ 902511 w 1805021"/>
                <a:gd name="connsiteY3" fmla="*/ 0 h 902510"/>
                <a:gd name="connsiteX4" fmla="*/ 530225 w 1805021"/>
                <a:gd name="connsiteY4" fmla="*/ 56407 h 902510"/>
                <a:gd name="connsiteX5" fmla="*/ 90251 w 1805021"/>
                <a:gd name="connsiteY5" fmla="*/ 270753 h 902510"/>
                <a:gd name="connsiteX6" fmla="*/ 0 w 1805021"/>
                <a:gd name="connsiteY6" fmla="*/ 451255 h 902510"/>
                <a:gd name="connsiteX7" fmla="*/ 0 w 1805021"/>
                <a:gd name="connsiteY7" fmla="*/ 902511 h 902510"/>
                <a:gd name="connsiteX8" fmla="*/ 1805021 w 1805021"/>
                <a:gd name="connsiteY8" fmla="*/ 902511 h 902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5021" h="902510">
                  <a:moveTo>
                    <a:pt x="1805021" y="451255"/>
                  </a:moveTo>
                  <a:cubicBezTo>
                    <a:pt x="1803549" y="380594"/>
                    <a:pt x="1770416" y="314330"/>
                    <a:pt x="1714770" y="270753"/>
                  </a:cubicBezTo>
                  <a:cubicBezTo>
                    <a:pt x="1590675" y="169221"/>
                    <a:pt x="1432736" y="101532"/>
                    <a:pt x="1274796" y="56407"/>
                  </a:cubicBezTo>
                  <a:cubicBezTo>
                    <a:pt x="1154134" y="19469"/>
                    <a:pt x="1028699" y="465"/>
                    <a:pt x="902511" y="0"/>
                  </a:cubicBezTo>
                  <a:cubicBezTo>
                    <a:pt x="776461" y="2174"/>
                    <a:pt x="651263" y="21144"/>
                    <a:pt x="530225" y="56407"/>
                  </a:cubicBezTo>
                  <a:cubicBezTo>
                    <a:pt x="372492" y="102435"/>
                    <a:pt x="223718" y="174915"/>
                    <a:pt x="90251" y="270753"/>
                  </a:cubicBezTo>
                  <a:cubicBezTo>
                    <a:pt x="34606" y="314330"/>
                    <a:pt x="1472" y="380594"/>
                    <a:pt x="0" y="451255"/>
                  </a:cubicBezTo>
                  <a:lnTo>
                    <a:pt x="0" y="902511"/>
                  </a:lnTo>
                  <a:lnTo>
                    <a:pt x="1805021" y="902511"/>
                  </a:lnTo>
                  <a:close/>
                </a:path>
              </a:pathLst>
            </a:custGeom>
            <a:solidFill>
              <a:schemeClr val="accent2"/>
            </a:solidFill>
            <a:ln w="281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AE4B5B2-9814-C710-CB74-9284A9D96F58}"/>
                </a:ext>
              </a:extLst>
            </p:cNvPr>
            <p:cNvSpPr/>
            <p:nvPr/>
          </p:nvSpPr>
          <p:spPr>
            <a:xfrm>
              <a:off x="5403811" y="2361744"/>
              <a:ext cx="1167341" cy="1215070"/>
            </a:xfrm>
            <a:custGeom>
              <a:avLst/>
              <a:gdLst>
                <a:gd name="connsiteX0" fmla="*/ 1060450 w 1167341"/>
                <a:gd name="connsiteY0" fmla="*/ 961333 h 1215070"/>
                <a:gd name="connsiteX1" fmla="*/ 1134625 w 1167341"/>
                <a:gd name="connsiteY1" fmla="*/ 427159 h 1215070"/>
                <a:gd name="connsiteX2" fmla="*/ 1017299 w 1167341"/>
                <a:gd name="connsiteY2" fmla="*/ 176713 h 1215070"/>
                <a:gd name="connsiteX3" fmla="*/ 870923 w 1167341"/>
                <a:gd name="connsiteY3" fmla="*/ 174738 h 1215070"/>
                <a:gd name="connsiteX4" fmla="*/ 641629 w 1167341"/>
                <a:gd name="connsiteY4" fmla="*/ 19901 h 1215070"/>
                <a:gd name="connsiteX5" fmla="*/ 211244 w 1167341"/>
                <a:gd name="connsiteY5" fmla="*/ 74898 h 1215070"/>
                <a:gd name="connsiteX6" fmla="*/ 46818 w 1167341"/>
                <a:gd name="connsiteY6" fmla="*/ 489771 h 1215070"/>
                <a:gd name="connsiteX7" fmla="*/ 62612 w 1167341"/>
                <a:gd name="connsiteY7" fmla="*/ 1053840 h 1215070"/>
                <a:gd name="connsiteX8" fmla="*/ 0 w 1167341"/>
                <a:gd name="connsiteY8" fmla="*/ 1210369 h 1215070"/>
                <a:gd name="connsiteX9" fmla="*/ 263702 w 1167341"/>
                <a:gd name="connsiteY9" fmla="*/ 1182166 h 1215070"/>
                <a:gd name="connsiteX10" fmla="*/ 398515 w 1167341"/>
                <a:gd name="connsiteY10" fmla="*/ 1076121 h 1215070"/>
                <a:gd name="connsiteX11" fmla="*/ 112532 w 1167341"/>
                <a:gd name="connsiteY11" fmla="*/ 722450 h 1215070"/>
                <a:gd name="connsiteX12" fmla="*/ 123531 w 1167341"/>
                <a:gd name="connsiteY12" fmla="*/ 570715 h 1215070"/>
                <a:gd name="connsiteX13" fmla="*/ 275830 w 1167341"/>
                <a:gd name="connsiteY13" fmla="*/ 520231 h 1215070"/>
                <a:gd name="connsiteX14" fmla="*/ 559557 w 1167341"/>
                <a:gd name="connsiteY14" fmla="*/ 440415 h 1215070"/>
                <a:gd name="connsiteX15" fmla="*/ 839335 w 1167341"/>
                <a:gd name="connsiteY15" fmla="*/ 248631 h 1215070"/>
                <a:gd name="connsiteX16" fmla="*/ 879220 w 1167341"/>
                <a:gd name="connsiteY16" fmla="*/ 248936 h 1215070"/>
                <a:gd name="connsiteX17" fmla="*/ 886999 w 1167341"/>
                <a:gd name="connsiteY17" fmla="*/ 264425 h 1215070"/>
                <a:gd name="connsiteX18" fmla="*/ 934381 w 1167341"/>
                <a:gd name="connsiteY18" fmla="*/ 395289 h 1215070"/>
                <a:gd name="connsiteX19" fmla="*/ 976122 w 1167341"/>
                <a:gd name="connsiteY19" fmla="*/ 431954 h 1215070"/>
                <a:gd name="connsiteX20" fmla="*/ 1023504 w 1167341"/>
                <a:gd name="connsiteY20" fmla="*/ 476233 h 1215070"/>
                <a:gd name="connsiteX21" fmla="*/ 1057348 w 1167341"/>
                <a:gd name="connsiteY21" fmla="*/ 604277 h 1215070"/>
                <a:gd name="connsiteX22" fmla="*/ 744853 w 1167341"/>
                <a:gd name="connsiteY22" fmla="*/ 1078659 h 1215070"/>
                <a:gd name="connsiteX23" fmla="*/ 878256 w 1167341"/>
                <a:gd name="connsiteY23" fmla="*/ 1185832 h 1215070"/>
                <a:gd name="connsiteX24" fmla="*/ 1167341 w 1167341"/>
                <a:gd name="connsiteY24" fmla="*/ 1162424 h 1215070"/>
                <a:gd name="connsiteX25" fmla="*/ 1060450 w 1167341"/>
                <a:gd name="connsiteY25" fmla="*/ 961333 h 121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67341" h="1215070">
                  <a:moveTo>
                    <a:pt x="1060450" y="961333"/>
                  </a:moveTo>
                  <a:cubicBezTo>
                    <a:pt x="1034503" y="859800"/>
                    <a:pt x="1133779" y="605969"/>
                    <a:pt x="1134625" y="427159"/>
                  </a:cubicBezTo>
                  <a:cubicBezTo>
                    <a:pt x="1134625" y="284168"/>
                    <a:pt x="1094012" y="220146"/>
                    <a:pt x="1017299" y="176713"/>
                  </a:cubicBezTo>
                  <a:cubicBezTo>
                    <a:pt x="973019" y="151612"/>
                    <a:pt x="870923" y="174738"/>
                    <a:pt x="870923" y="174738"/>
                  </a:cubicBezTo>
                  <a:cubicBezTo>
                    <a:pt x="870923" y="174738"/>
                    <a:pt x="818182" y="74898"/>
                    <a:pt x="641629" y="19901"/>
                  </a:cubicBezTo>
                  <a:cubicBezTo>
                    <a:pt x="496553" y="-19597"/>
                    <a:pt x="341727" y="188"/>
                    <a:pt x="211244" y="74898"/>
                  </a:cubicBezTo>
                  <a:cubicBezTo>
                    <a:pt x="102096" y="145407"/>
                    <a:pt x="49356" y="222966"/>
                    <a:pt x="46818" y="489771"/>
                  </a:cubicBezTo>
                  <a:cubicBezTo>
                    <a:pt x="44561" y="734295"/>
                    <a:pt x="78124" y="951462"/>
                    <a:pt x="62612" y="1053840"/>
                  </a:cubicBezTo>
                  <a:cubicBezTo>
                    <a:pt x="55459" y="1110509"/>
                    <a:pt x="33903" y="1164401"/>
                    <a:pt x="0" y="1210369"/>
                  </a:cubicBezTo>
                  <a:cubicBezTo>
                    <a:pt x="0" y="1210369"/>
                    <a:pt x="169221" y="1232086"/>
                    <a:pt x="263702" y="1182166"/>
                  </a:cubicBezTo>
                  <a:cubicBezTo>
                    <a:pt x="311248" y="1150265"/>
                    <a:pt x="356314" y="1114816"/>
                    <a:pt x="398515" y="1076121"/>
                  </a:cubicBezTo>
                  <a:cubicBezTo>
                    <a:pt x="253769" y="1008613"/>
                    <a:pt x="148251" y="878119"/>
                    <a:pt x="112532" y="722450"/>
                  </a:cubicBezTo>
                  <a:cubicBezTo>
                    <a:pt x="108865" y="708912"/>
                    <a:pt x="84328" y="620353"/>
                    <a:pt x="123531" y="570715"/>
                  </a:cubicBezTo>
                  <a:cubicBezTo>
                    <a:pt x="144966" y="542511"/>
                    <a:pt x="194040" y="534614"/>
                    <a:pt x="275830" y="520231"/>
                  </a:cubicBezTo>
                  <a:cubicBezTo>
                    <a:pt x="373735" y="507333"/>
                    <a:pt x="469286" y="480455"/>
                    <a:pt x="559557" y="440415"/>
                  </a:cubicBezTo>
                  <a:cubicBezTo>
                    <a:pt x="661033" y="389386"/>
                    <a:pt x="755142" y="324874"/>
                    <a:pt x="839335" y="248631"/>
                  </a:cubicBezTo>
                  <a:cubicBezTo>
                    <a:pt x="850433" y="237703"/>
                    <a:pt x="868289" y="237838"/>
                    <a:pt x="879220" y="248936"/>
                  </a:cubicBezTo>
                  <a:cubicBezTo>
                    <a:pt x="883375" y="253155"/>
                    <a:pt x="886096" y="258573"/>
                    <a:pt x="886999" y="264425"/>
                  </a:cubicBezTo>
                  <a:cubicBezTo>
                    <a:pt x="893714" y="310820"/>
                    <a:pt x="909838" y="355350"/>
                    <a:pt x="934381" y="395289"/>
                  </a:cubicBezTo>
                  <a:cubicBezTo>
                    <a:pt x="945876" y="410017"/>
                    <a:pt x="960034" y="422455"/>
                    <a:pt x="976122" y="431954"/>
                  </a:cubicBezTo>
                  <a:cubicBezTo>
                    <a:pt x="994874" y="443190"/>
                    <a:pt x="1011026" y="458282"/>
                    <a:pt x="1023504" y="476233"/>
                  </a:cubicBezTo>
                  <a:cubicBezTo>
                    <a:pt x="1043869" y="515980"/>
                    <a:pt x="1055413" y="559656"/>
                    <a:pt x="1057348" y="604277"/>
                  </a:cubicBezTo>
                  <a:cubicBezTo>
                    <a:pt x="1055503" y="810089"/>
                    <a:pt x="933221" y="995718"/>
                    <a:pt x="744853" y="1078659"/>
                  </a:cubicBezTo>
                  <a:cubicBezTo>
                    <a:pt x="780390" y="1109965"/>
                    <a:pt x="826925" y="1148604"/>
                    <a:pt x="878256" y="1185832"/>
                  </a:cubicBezTo>
                  <a:cubicBezTo>
                    <a:pt x="962866" y="1247034"/>
                    <a:pt x="1167341" y="1162424"/>
                    <a:pt x="1167341" y="1162424"/>
                  </a:cubicBezTo>
                  <a:cubicBezTo>
                    <a:pt x="1167341" y="1162424"/>
                    <a:pt x="1101345" y="1122939"/>
                    <a:pt x="1060450" y="961333"/>
                  </a:cubicBezTo>
                  <a:close/>
                </a:path>
              </a:pathLst>
            </a:custGeom>
            <a:solidFill>
              <a:schemeClr val="accent2"/>
            </a:solidFill>
            <a:ln w="281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CAA92B2-48D9-E096-DD00-49AB18539405}"/>
                </a:ext>
              </a:extLst>
            </p:cNvPr>
            <p:cNvSpPr/>
            <p:nvPr/>
          </p:nvSpPr>
          <p:spPr>
            <a:xfrm>
              <a:off x="5561092" y="2683704"/>
              <a:ext cx="843659" cy="735264"/>
            </a:xfrm>
            <a:custGeom>
              <a:avLst/>
              <a:gdLst>
                <a:gd name="connsiteX0" fmla="*/ 843659 w 843659"/>
                <a:gd name="connsiteY0" fmla="*/ 284009 h 735264"/>
                <a:gd name="connsiteX1" fmla="*/ 819404 w 843659"/>
                <a:gd name="connsiteY1" fmla="*/ 185579 h 735264"/>
                <a:gd name="connsiteX2" fmla="*/ 787817 w 843659"/>
                <a:gd name="connsiteY2" fmla="*/ 157375 h 735264"/>
                <a:gd name="connsiteX3" fmla="*/ 731410 w 843659"/>
                <a:gd name="connsiteY3" fmla="*/ 108019 h 735264"/>
                <a:gd name="connsiteX4" fmla="*/ 683182 w 843659"/>
                <a:gd name="connsiteY4" fmla="*/ 0 h 735264"/>
                <a:gd name="connsiteX5" fmla="*/ 426530 w 843659"/>
                <a:gd name="connsiteY5" fmla="*/ 169221 h 735264"/>
                <a:gd name="connsiteX6" fmla="*/ 127009 w 843659"/>
                <a:gd name="connsiteY6" fmla="*/ 253831 h 735264"/>
                <a:gd name="connsiteX7" fmla="*/ 9683 w 843659"/>
                <a:gd name="connsiteY7" fmla="*/ 283445 h 735264"/>
                <a:gd name="connsiteX8" fmla="*/ 9683 w 843659"/>
                <a:gd name="connsiteY8" fmla="*/ 385259 h 735264"/>
                <a:gd name="connsiteX9" fmla="*/ 420607 w 843659"/>
                <a:gd name="connsiteY9" fmla="*/ 735264 h 735264"/>
                <a:gd name="connsiteX10" fmla="*/ 843659 w 843659"/>
                <a:gd name="connsiteY10" fmla="*/ 284009 h 735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659" h="735264">
                  <a:moveTo>
                    <a:pt x="843659" y="284009"/>
                  </a:moveTo>
                  <a:cubicBezTo>
                    <a:pt x="842153" y="249919"/>
                    <a:pt x="833909" y="216464"/>
                    <a:pt x="819404" y="185579"/>
                  </a:cubicBezTo>
                  <a:cubicBezTo>
                    <a:pt x="811144" y="173908"/>
                    <a:pt x="800344" y="164265"/>
                    <a:pt x="787817" y="157375"/>
                  </a:cubicBezTo>
                  <a:cubicBezTo>
                    <a:pt x="766247" y="144382"/>
                    <a:pt x="747150" y="127674"/>
                    <a:pt x="731410" y="108019"/>
                  </a:cubicBezTo>
                  <a:cubicBezTo>
                    <a:pt x="708717" y="75348"/>
                    <a:pt x="692356" y="38706"/>
                    <a:pt x="683182" y="0"/>
                  </a:cubicBezTo>
                  <a:cubicBezTo>
                    <a:pt x="604440" y="66112"/>
                    <a:pt x="518318" y="122894"/>
                    <a:pt x="426530" y="169221"/>
                  </a:cubicBezTo>
                  <a:cubicBezTo>
                    <a:pt x="331250" y="211605"/>
                    <a:pt x="230384" y="240099"/>
                    <a:pt x="127009" y="253831"/>
                  </a:cubicBezTo>
                  <a:cubicBezTo>
                    <a:pt x="79346" y="262292"/>
                    <a:pt x="19836" y="272727"/>
                    <a:pt x="9683" y="283445"/>
                  </a:cubicBezTo>
                  <a:cubicBezTo>
                    <a:pt x="-7239" y="305443"/>
                    <a:pt x="1504" y="361568"/>
                    <a:pt x="9683" y="385259"/>
                  </a:cubicBezTo>
                  <a:cubicBezTo>
                    <a:pt x="57911" y="588606"/>
                    <a:pt x="230516" y="735264"/>
                    <a:pt x="420607" y="735264"/>
                  </a:cubicBezTo>
                  <a:cubicBezTo>
                    <a:pt x="646235" y="735264"/>
                    <a:pt x="843659" y="524302"/>
                    <a:pt x="843659" y="284009"/>
                  </a:cubicBezTo>
                  <a:close/>
                </a:path>
              </a:pathLst>
            </a:custGeom>
            <a:solidFill>
              <a:schemeClr val="accent2"/>
            </a:solidFill>
            <a:ln w="281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Arrow: Curved Right 27">
              <a:extLst>
                <a:ext uri="{FF2B5EF4-FFF2-40B4-BE49-F238E27FC236}">
                  <a16:creationId xmlns:a16="http://schemas.microsoft.com/office/drawing/2014/main" id="{DF311069-099E-44AD-4231-706E6433049C}"/>
                </a:ext>
              </a:extLst>
            </p:cNvPr>
            <p:cNvSpPr/>
            <p:nvPr/>
          </p:nvSpPr>
          <p:spPr>
            <a:xfrm>
              <a:off x="4056434" y="3160679"/>
              <a:ext cx="685800" cy="685800"/>
            </a:xfrm>
            <a:prstGeom prst="curved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Arrow: Up 28">
              <a:extLst>
                <a:ext uri="{FF2B5EF4-FFF2-40B4-BE49-F238E27FC236}">
                  <a16:creationId xmlns:a16="http://schemas.microsoft.com/office/drawing/2014/main" id="{026EC644-EB91-CF32-7A89-F7862D01A5A0}"/>
                </a:ext>
              </a:extLst>
            </p:cNvPr>
            <p:cNvSpPr/>
            <p:nvPr/>
          </p:nvSpPr>
          <p:spPr>
            <a:xfrm>
              <a:off x="5753100" y="1652081"/>
              <a:ext cx="457200" cy="457200"/>
            </a:xfrm>
            <a:prstGeom prst="up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Arrow: Up 29">
              <a:extLst>
                <a:ext uri="{FF2B5EF4-FFF2-40B4-BE49-F238E27FC236}">
                  <a16:creationId xmlns:a16="http://schemas.microsoft.com/office/drawing/2014/main" id="{0139222A-294C-9F22-A8B3-7C5C9CD79C44}"/>
                </a:ext>
              </a:extLst>
            </p:cNvPr>
            <p:cNvSpPr/>
            <p:nvPr/>
          </p:nvSpPr>
          <p:spPr>
            <a:xfrm rot="5400000">
              <a:off x="7221166" y="3274979"/>
              <a:ext cx="457200" cy="457200"/>
            </a:xfrm>
            <a:prstGeom prst="up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Arrow: Up 30">
              <a:extLst>
                <a:ext uri="{FF2B5EF4-FFF2-40B4-BE49-F238E27FC236}">
                  <a16:creationId xmlns:a16="http://schemas.microsoft.com/office/drawing/2014/main" id="{4FE45E6A-58A9-C4D2-614C-BF83BFCC7BC6}"/>
                </a:ext>
              </a:extLst>
            </p:cNvPr>
            <p:cNvSpPr/>
            <p:nvPr/>
          </p:nvSpPr>
          <p:spPr>
            <a:xfrm rot="10800000">
              <a:off x="5753100" y="4897877"/>
              <a:ext cx="457200" cy="457200"/>
            </a:xfrm>
            <a:prstGeom prst="up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C5413BC-DE9D-2B8B-8499-6AE8D44F0373}"/>
              </a:ext>
            </a:extLst>
          </p:cNvPr>
          <p:cNvSpPr txBox="1"/>
          <p:nvPr/>
        </p:nvSpPr>
        <p:spPr>
          <a:xfrm>
            <a:off x="4304893" y="617153"/>
            <a:ext cx="3509253" cy="7078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Your Supervisor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294B0A7-8ACA-E53E-67A1-C7514D0CD4C5}"/>
              </a:ext>
            </a:extLst>
          </p:cNvPr>
          <p:cNvSpPr txBox="1"/>
          <p:nvPr/>
        </p:nvSpPr>
        <p:spPr>
          <a:xfrm>
            <a:off x="8136385" y="3077562"/>
            <a:ext cx="3103123" cy="7078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Your Peers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706EA10-D2B7-B61C-80A4-7863ADC7A892}"/>
              </a:ext>
            </a:extLst>
          </p:cNvPr>
          <p:cNvSpPr txBox="1"/>
          <p:nvPr/>
        </p:nvSpPr>
        <p:spPr>
          <a:xfrm>
            <a:off x="584244" y="3077562"/>
            <a:ext cx="3103123" cy="7078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Yourself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02BCE65-B755-94D5-A196-97E11F07A6D5}"/>
              </a:ext>
            </a:extLst>
          </p:cNvPr>
          <p:cNvSpPr txBox="1"/>
          <p:nvPr/>
        </p:nvSpPr>
        <p:spPr>
          <a:xfrm>
            <a:off x="4507958" y="5578324"/>
            <a:ext cx="3103123" cy="7078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Your Team</a:t>
            </a:r>
          </a:p>
        </p:txBody>
      </p:sp>
    </p:spTree>
    <p:extLst>
      <p:ext uri="{BB962C8B-B14F-4D97-AF65-F5344CB8AC3E}">
        <p14:creationId xmlns:p14="http://schemas.microsoft.com/office/powerpoint/2010/main" val="412819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D2B798-7994-4548-A2BE-4AEF9C1A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E6162320-3B67-42BB-AF9D-939326E64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22E143-84C1-4F95-937C-78B92D281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2F63790-02BE-4D55-ABCA-10CAD6091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CF55D1-CC27-AA20-FDA1-087BB69D7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1" y="648182"/>
            <a:ext cx="5370974" cy="35810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b="1" kern="1200" cap="all" spc="200" baseline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Focus 1: </a:t>
            </a:r>
            <a:br>
              <a:rPr lang="en-US" sz="4400" b="1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6000" b="1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Self Development</a:t>
            </a:r>
            <a:endParaRPr lang="en-US" sz="4400" b="1" kern="1200" cap="all" spc="200" baseline="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25F28BA-1F8F-4067-9CFA-0DBF0C7AF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9085" y="4343196"/>
            <a:ext cx="5029200" cy="0"/>
          </a:xfrm>
          <a:prstGeom prst="line">
            <a:avLst/>
          </a:prstGeom>
          <a:ln w="19050">
            <a:solidFill>
              <a:srgbClr val="3BC7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DE0CF91-C1C6-C6FE-21BB-06F5AB676B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68" r="46090"/>
          <a:stretch/>
        </p:blipFill>
        <p:spPr>
          <a:xfrm>
            <a:off x="6615118" y="975"/>
            <a:ext cx="55768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15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b="1" dirty="0"/>
              <a:t>Self Development</a:t>
            </a:r>
          </a:p>
        </p:txBody>
      </p:sp>
      <p:graphicFrame>
        <p:nvGraphicFramePr>
          <p:cNvPr id="5" name="Content Placeholder 2" descr="SmartArt graphic placeholder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7662526"/>
              </p:ext>
            </p:extLst>
          </p:nvPr>
        </p:nvGraphicFramePr>
        <p:xfrm>
          <a:off x="1016815" y="2578388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D9FFED5-769E-1D2B-93D1-DA5E81570398}"/>
              </a:ext>
            </a:extLst>
          </p:cNvPr>
          <p:cNvSpPr txBox="1"/>
          <p:nvPr/>
        </p:nvSpPr>
        <p:spPr>
          <a:xfrm>
            <a:off x="1310778" y="1793001"/>
            <a:ext cx="25824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Self-Awareness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979DC6-7C7A-C10F-7D6E-514B5A23C02B}"/>
              </a:ext>
            </a:extLst>
          </p:cNvPr>
          <p:cNvSpPr txBox="1"/>
          <p:nvPr/>
        </p:nvSpPr>
        <p:spPr>
          <a:xfrm>
            <a:off x="4488567" y="1793001"/>
            <a:ext cx="27767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Continuous Growth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A42E6E-D523-6975-4C1D-61DC9329119B}"/>
              </a:ext>
            </a:extLst>
          </p:cNvPr>
          <p:cNvSpPr txBox="1"/>
          <p:nvPr/>
        </p:nvSpPr>
        <p:spPr>
          <a:xfrm>
            <a:off x="7860701" y="1793001"/>
            <a:ext cx="27767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Emotional Intelligence </a:t>
            </a:r>
          </a:p>
        </p:txBody>
      </p:sp>
    </p:spTree>
    <p:extLst>
      <p:ext uri="{BB962C8B-B14F-4D97-AF65-F5344CB8AC3E}">
        <p14:creationId xmlns:p14="http://schemas.microsoft.com/office/powerpoint/2010/main" val="1401741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D2B798-7994-4548-A2BE-4AEF9C1A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E6162320-3B67-42BB-AF9D-939326E64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22E143-84C1-4F95-937C-78B92D281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2F63790-02BE-4D55-ABCA-10CAD6091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CF55D1-CC27-AA20-FDA1-087BB69D7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1" y="648182"/>
            <a:ext cx="5370974" cy="35810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b="1" kern="1200" cap="all" spc="200" baseline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Focus 2: </a:t>
            </a:r>
            <a:br>
              <a:rPr lang="en-US" sz="4400" b="1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6000" b="1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Team Development</a:t>
            </a:r>
            <a:endParaRPr lang="en-US" sz="4400" b="1" kern="1200" cap="all" spc="200" baseline="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25F28BA-1F8F-4067-9CFA-0DBF0C7AF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9085" y="4343196"/>
            <a:ext cx="5029200" cy="0"/>
          </a:xfrm>
          <a:prstGeom prst="line">
            <a:avLst/>
          </a:prstGeom>
          <a:ln w="19050">
            <a:solidFill>
              <a:srgbClr val="3BC7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DE0CF91-C1C6-C6FE-21BB-06F5AB676B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68" r="46090"/>
          <a:stretch/>
        </p:blipFill>
        <p:spPr>
          <a:xfrm>
            <a:off x="6615118" y="975"/>
            <a:ext cx="55768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52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b="1" dirty="0"/>
              <a:t>Team Development</a:t>
            </a:r>
          </a:p>
        </p:txBody>
      </p:sp>
      <p:graphicFrame>
        <p:nvGraphicFramePr>
          <p:cNvPr id="5" name="Content Placeholder 2" descr="SmartArt graphic placeholder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0404686"/>
              </p:ext>
            </p:extLst>
          </p:nvPr>
        </p:nvGraphicFramePr>
        <p:xfrm>
          <a:off x="1016815" y="2578388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D9FFED5-769E-1D2B-93D1-DA5E81570398}"/>
              </a:ext>
            </a:extLst>
          </p:cNvPr>
          <p:cNvSpPr txBox="1"/>
          <p:nvPr/>
        </p:nvSpPr>
        <p:spPr>
          <a:xfrm>
            <a:off x="1310778" y="1793001"/>
            <a:ext cx="25824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Create</a:t>
            </a:r>
          </a:p>
          <a:p>
            <a:pPr algn="ctr"/>
            <a:r>
              <a:rPr lang="en-US" sz="3200" dirty="0"/>
              <a:t>Clarity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979DC6-7C7A-C10F-7D6E-514B5A23C02B}"/>
              </a:ext>
            </a:extLst>
          </p:cNvPr>
          <p:cNvSpPr txBox="1"/>
          <p:nvPr/>
        </p:nvSpPr>
        <p:spPr>
          <a:xfrm>
            <a:off x="4488567" y="1793001"/>
            <a:ext cx="27767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Building</a:t>
            </a:r>
          </a:p>
          <a:p>
            <a:pPr algn="ctr"/>
            <a:r>
              <a:rPr lang="en-US" sz="3200" dirty="0"/>
              <a:t>Trust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A42E6E-D523-6975-4C1D-61DC9329119B}"/>
              </a:ext>
            </a:extLst>
          </p:cNvPr>
          <p:cNvSpPr txBox="1"/>
          <p:nvPr/>
        </p:nvSpPr>
        <p:spPr>
          <a:xfrm>
            <a:off x="7860701" y="1793001"/>
            <a:ext cx="27767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Encouraging Collaboration</a:t>
            </a:r>
          </a:p>
        </p:txBody>
      </p:sp>
    </p:spTree>
    <p:extLst>
      <p:ext uri="{BB962C8B-B14F-4D97-AF65-F5344CB8AC3E}">
        <p14:creationId xmlns:p14="http://schemas.microsoft.com/office/powerpoint/2010/main" val="4018263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D2B798-7994-4548-A2BE-4AEF9C1A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E6162320-3B67-42BB-AF9D-939326E64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22E143-84C1-4F95-937C-78B92D281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2F63790-02BE-4D55-ABCA-10CAD6091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CF55D1-CC27-AA20-FDA1-087BB69D7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1" y="648182"/>
            <a:ext cx="5370974" cy="35810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b="1" kern="1200" cap="all" spc="200" baseline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Focus 3: </a:t>
            </a:r>
            <a:br>
              <a:rPr lang="en-US" sz="4400" b="1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6000" b="1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Aligning with Leadership</a:t>
            </a:r>
            <a:endParaRPr lang="en-US" sz="4400" b="1" kern="1200" cap="all" spc="200" baseline="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25F28BA-1F8F-4067-9CFA-0DBF0C7AF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9085" y="4343196"/>
            <a:ext cx="5029200" cy="0"/>
          </a:xfrm>
          <a:prstGeom prst="line">
            <a:avLst/>
          </a:prstGeom>
          <a:ln w="19050">
            <a:solidFill>
              <a:srgbClr val="3BC7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DE0CF91-C1C6-C6FE-21BB-06F5AB676B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68" r="46090"/>
          <a:stretch/>
        </p:blipFill>
        <p:spPr>
          <a:xfrm>
            <a:off x="6615118" y="975"/>
            <a:ext cx="55768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47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b="1" dirty="0"/>
              <a:t>Aligning with Leadership</a:t>
            </a:r>
          </a:p>
        </p:txBody>
      </p:sp>
      <p:graphicFrame>
        <p:nvGraphicFramePr>
          <p:cNvPr id="5" name="Content Placeholder 2" descr="SmartArt graphic placeholder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59128"/>
              </p:ext>
            </p:extLst>
          </p:nvPr>
        </p:nvGraphicFramePr>
        <p:xfrm>
          <a:off x="1016815" y="2578388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D9FFED5-769E-1D2B-93D1-DA5E81570398}"/>
              </a:ext>
            </a:extLst>
          </p:cNvPr>
          <p:cNvSpPr txBox="1"/>
          <p:nvPr/>
        </p:nvSpPr>
        <p:spPr>
          <a:xfrm>
            <a:off x="1310778" y="1793001"/>
            <a:ext cx="25824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Demonstrating Value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979DC6-7C7A-C10F-7D6E-514B5A23C02B}"/>
              </a:ext>
            </a:extLst>
          </p:cNvPr>
          <p:cNvSpPr txBox="1"/>
          <p:nvPr/>
        </p:nvSpPr>
        <p:spPr>
          <a:xfrm>
            <a:off x="4488567" y="1793001"/>
            <a:ext cx="27767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Communicating Effectively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A42E6E-D523-6975-4C1D-61DC9329119B}"/>
              </a:ext>
            </a:extLst>
          </p:cNvPr>
          <p:cNvSpPr txBox="1"/>
          <p:nvPr/>
        </p:nvSpPr>
        <p:spPr>
          <a:xfrm>
            <a:off x="7860701" y="1793001"/>
            <a:ext cx="27767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Building Alignment</a:t>
            </a:r>
          </a:p>
        </p:txBody>
      </p:sp>
    </p:spTree>
    <p:extLst>
      <p:ext uri="{BB962C8B-B14F-4D97-AF65-F5344CB8AC3E}">
        <p14:creationId xmlns:p14="http://schemas.microsoft.com/office/powerpoint/2010/main" val="1891219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D2B798-7994-4548-A2BE-4AEF9C1A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E6162320-3B67-42BB-AF9D-939326E64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22E143-84C1-4F95-937C-78B92D281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2F63790-02BE-4D55-ABCA-10CAD6091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CF55D1-CC27-AA20-FDA1-087BB69D7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1" y="648182"/>
            <a:ext cx="5370974" cy="35810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b="1" kern="1200" cap="all" spc="200" baseline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Focus 4: </a:t>
            </a:r>
            <a:br>
              <a:rPr lang="en-US" sz="4400" b="1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6000" b="1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Collaborating with Colleagues</a:t>
            </a:r>
            <a:endParaRPr lang="en-US" sz="4400" b="1" kern="1200" cap="all" spc="200" baseline="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25F28BA-1F8F-4067-9CFA-0DBF0C7AF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9085" y="4343196"/>
            <a:ext cx="5029200" cy="0"/>
          </a:xfrm>
          <a:prstGeom prst="line">
            <a:avLst/>
          </a:prstGeom>
          <a:ln w="19050">
            <a:solidFill>
              <a:srgbClr val="3BC7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DE0CF91-C1C6-C6FE-21BB-06F5AB676B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68" r="46090"/>
          <a:stretch/>
        </p:blipFill>
        <p:spPr>
          <a:xfrm>
            <a:off x="6615118" y="975"/>
            <a:ext cx="55768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187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908D8E8C459B45AF77E35DA1EB0999" ma:contentTypeVersion="17" ma:contentTypeDescription="Create a new document." ma:contentTypeScope="" ma:versionID="c683b94cba4b15e6ab40d310b63a32b4">
  <xsd:schema xmlns:xsd="http://www.w3.org/2001/XMLSchema" xmlns:xs="http://www.w3.org/2001/XMLSchema" xmlns:p="http://schemas.microsoft.com/office/2006/metadata/properties" xmlns:ns2="6a75ed05-ff85-4414-a52e-11923ce870a0" xmlns:ns3="34a61f3d-317e-4662-8a3b-e0917a14e916" targetNamespace="http://schemas.microsoft.com/office/2006/metadata/properties" ma:root="true" ma:fieldsID="c71c3d8d58a5e07d3a09ac4d247c4667" ns2:_="" ns3:_="">
    <xsd:import namespace="6a75ed05-ff85-4414-a52e-11923ce870a0"/>
    <xsd:import namespace="34a61f3d-317e-4662-8a3b-e0917a14e9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75ed05-ff85-4414-a52e-11923ce870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5afc0f4-a91b-40be-b802-c7d006544d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a61f3d-317e-4662-8a3b-e0917a14e91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8a1d097-812e-4400-adca-1dc021f02809}" ma:internalName="TaxCatchAll" ma:showField="CatchAllData" ma:web="34a61f3d-317e-4662-8a3b-e0917a14e9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6a75ed05-ff85-4414-a52e-11923ce870a0" xsi:nil="true"/>
    <lcf76f155ced4ddcb4097134ff3c332f xmlns="6a75ed05-ff85-4414-a52e-11923ce870a0">
      <Terms xmlns="http://schemas.microsoft.com/office/infopath/2007/PartnerControls"/>
    </lcf76f155ced4ddcb4097134ff3c332f>
    <TaxCatchAll xmlns="34a61f3d-317e-4662-8a3b-e0917a14e91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654EFE-16E6-445C-8575-FD9E804FCB45}"/>
</file>

<file path=customXml/itemProps2.xml><?xml version="1.0" encoding="utf-8"?>
<ds:datastoreItem xmlns:ds="http://schemas.openxmlformats.org/officeDocument/2006/customXml" ds:itemID="{788A2F88-55C5-4ED1-9541-807C65424763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4F44C90D-2A62-4985-9618-3460247437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 design</Template>
  <TotalTime>81</TotalTime>
  <Words>231</Words>
  <Application>Microsoft Office PowerPoint</Application>
  <PresentationFormat>Widescreen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Tw Cen MT</vt:lpstr>
      <vt:lpstr>Tw Cen MT Condensed</vt:lpstr>
      <vt:lpstr>Wingdings 3</vt:lpstr>
      <vt:lpstr>Integral</vt:lpstr>
      <vt:lpstr>The Human Factor:</vt:lpstr>
      <vt:lpstr>PowerPoint Presentation</vt:lpstr>
      <vt:lpstr>Focus 1:  Self Development</vt:lpstr>
      <vt:lpstr>Self Development</vt:lpstr>
      <vt:lpstr>Focus 2:  Team Development</vt:lpstr>
      <vt:lpstr>Team Development</vt:lpstr>
      <vt:lpstr>Focus 3:  Aligning with Leadership</vt:lpstr>
      <vt:lpstr>Aligning with Leadership</vt:lpstr>
      <vt:lpstr>Focus 4:  Collaborating with Colleagues</vt:lpstr>
      <vt:lpstr>Collaborating with Colleagues</vt:lpstr>
      <vt:lpstr>Key Takeaways</vt:lpstr>
      <vt:lpstr>Questions  And  (Hopefully) Answers?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Benjamin Donlon</dc:creator>
  <cp:lastModifiedBy>Benjamin Donlon</cp:lastModifiedBy>
  <cp:revision>6</cp:revision>
  <dcterms:created xsi:type="dcterms:W3CDTF">2023-11-30T16:46:56Z</dcterms:created>
  <dcterms:modified xsi:type="dcterms:W3CDTF">2023-12-04T14:44:15Z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0x01010060908D8E8C459B45AF77E35DA1EB0999</vt:lpwstr>
  </property>
</Properties>
</file>