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4" r:id="rId39"/>
    <p:sldId id="293" r:id="rId4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4" d="100"/>
          <a:sy n="164" d="100"/>
        </p:scale>
        <p:origin x="45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customXml" Target="../customXml/item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278a8f398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6278a8f398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6278a8f3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6278a8f3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0f93261e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a0f93261e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275798f0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6275798f0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2c770dcb3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62c770dcb3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a112ea873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a112ea873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62c770dcb3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62c770dcb3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6275798f07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6275798f07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62c770dcb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62c770dcb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6275798f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6275798f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8ee6920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48ee6920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Very, very brief explanation.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6278a8f398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6278a8f398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6278a8f398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6278a8f398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6278a8f398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6278a8f398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6275798f07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6275798f07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6275798f0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6275798f07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62c770dcb3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62c770dcb3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6275798f07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6275798f07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62c770dcb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62c770dcb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62c770dcb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62c770dcb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6278a8f39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6278a8f39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62c770dcb3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62c770dcb3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Very, very brief explanation.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62c770dcb3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62c770dcb3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62c770dcb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62c770dcb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62c770dcb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62c770dcb3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62c770dcb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62c770dcb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62c770dcb3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62c770dcb3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62c770dcb3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62c770dcb3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62c770dcb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62c770dcb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0f93261e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a0f93261e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223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62be527e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62be527e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fdc8489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9fdc8489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7e8059b3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7e8059b3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6278a8f39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6278a8f39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6278a8f3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6278a8f3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fdc8489c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9fdc8489c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6278a8f39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6278a8f39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ctrTitle"/>
          </p:nvPr>
        </p:nvSpPr>
        <p:spPr>
          <a:xfrm>
            <a:off x="390525" y="1169300"/>
            <a:ext cx="8607600" cy="30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24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Building an Assembly Line for Data and AI-Driven Insight</a:t>
            </a:r>
            <a:endParaRPr sz="24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Jing Liu, Executive Director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Michigan Institute for Data Science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University of Michigan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Dec. 5, 2023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1"/>
          <p:cNvPicPr preferRelativeResize="0"/>
          <p:nvPr/>
        </p:nvPicPr>
        <p:blipFill rotWithShape="1">
          <a:blip r:embed="rId4">
            <a:alphaModFix/>
          </a:blip>
          <a:srcRect l="28839" t="11604" r="34224" b="40362"/>
          <a:stretch/>
        </p:blipFill>
        <p:spPr>
          <a:xfrm>
            <a:off x="944900" y="1206222"/>
            <a:ext cx="3224476" cy="223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" name="Google Shape;180;p31"/>
          <p:cNvSpPr txBox="1"/>
          <p:nvPr/>
        </p:nvSpPr>
        <p:spPr>
          <a:xfrm>
            <a:off x="295250" y="189850"/>
            <a:ext cx="728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 assembly line for knowledge and insight?</a:t>
            </a:r>
            <a:endParaRPr sz="1000"/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6025" y="1206222"/>
            <a:ext cx="3966874" cy="2231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5;p28">
            <a:extLst>
              <a:ext uri="{FF2B5EF4-FFF2-40B4-BE49-F238E27FC236}">
                <a16:creationId xmlns:a16="http://schemas.microsoft.com/office/drawing/2014/main" id="{8313CA25-3547-10AA-1B8C-0820C31E3A2B}"/>
              </a:ext>
            </a:extLst>
          </p:cNvPr>
          <p:cNvSpPr txBox="1"/>
          <p:nvPr/>
        </p:nvSpPr>
        <p:spPr>
          <a:xfrm>
            <a:off x="422769" y="3638143"/>
            <a:ext cx="8336834" cy="1015632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Using AI to replace the human hand, and to expand the human brain.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 what we do faster and better; and do what we are not capable of doing yet.</a:t>
            </a:r>
            <a:endParaRPr sz="18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295250" y="189850"/>
            <a:ext cx="7285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Data and AI -driven knowledge assembly line</a:t>
            </a:r>
            <a:endParaRPr sz="2400" dirty="0"/>
          </a:p>
        </p:txBody>
      </p:sp>
      <p:grpSp>
        <p:nvGrpSpPr>
          <p:cNvPr id="188" name="Google Shape;188;p32"/>
          <p:cNvGrpSpPr/>
          <p:nvPr/>
        </p:nvGrpSpPr>
        <p:grpSpPr>
          <a:xfrm>
            <a:off x="6025902" y="1846891"/>
            <a:ext cx="1235812" cy="1669500"/>
            <a:chOff x="1250675" y="1174275"/>
            <a:chExt cx="2688300" cy="1669500"/>
          </a:xfrm>
        </p:grpSpPr>
        <p:sp>
          <p:nvSpPr>
            <p:cNvPr id="189" name="Google Shape;189;p32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2"/>
            <p:cNvSpPr txBox="1"/>
            <p:nvPr/>
          </p:nvSpPr>
          <p:spPr>
            <a:xfrm>
              <a:off x="1597526" y="1284884"/>
              <a:ext cx="1938900" cy="3693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Modeling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91" name="Google Shape;191;p32"/>
          <p:cNvSpPr/>
          <p:nvPr/>
        </p:nvSpPr>
        <p:spPr>
          <a:xfrm>
            <a:off x="7518763" y="1846891"/>
            <a:ext cx="1286100" cy="1669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2"/>
          <p:cNvSpPr/>
          <p:nvPr/>
        </p:nvSpPr>
        <p:spPr>
          <a:xfrm>
            <a:off x="40998" y="3531950"/>
            <a:ext cx="1614000" cy="669000"/>
          </a:xfrm>
          <a:prstGeom prst="homePlate">
            <a:avLst>
              <a:gd name="adj" fmla="val 50000"/>
            </a:avLst>
          </a:prstGeom>
          <a:solidFill>
            <a:srgbClr val="0856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Problem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32"/>
          <p:cNvSpPr/>
          <p:nvPr/>
        </p:nvSpPr>
        <p:spPr>
          <a:xfrm>
            <a:off x="1426400" y="3531950"/>
            <a:ext cx="3108300" cy="669000"/>
          </a:xfrm>
          <a:prstGeom prst="chevron">
            <a:avLst>
              <a:gd name="adj" fmla="val 50000"/>
            </a:avLst>
          </a:prstGeom>
          <a:solidFill>
            <a:srgbClr val="0B71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collection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32"/>
          <p:cNvSpPr/>
          <p:nvPr/>
        </p:nvSpPr>
        <p:spPr>
          <a:xfrm>
            <a:off x="4298225" y="3531950"/>
            <a:ext cx="1776900" cy="669000"/>
          </a:xfrm>
          <a:prstGeom prst="chevron">
            <a:avLst>
              <a:gd name="adj" fmla="val 50000"/>
            </a:avLst>
          </a:prstGeom>
          <a:solidFill>
            <a:srgbClr val="0B7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processing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32"/>
          <p:cNvSpPr/>
          <p:nvPr/>
        </p:nvSpPr>
        <p:spPr>
          <a:xfrm>
            <a:off x="5824150" y="3531950"/>
            <a:ext cx="1709100" cy="669000"/>
          </a:xfrm>
          <a:prstGeom prst="chevron">
            <a:avLst>
              <a:gd name="adj" fmla="val 50000"/>
            </a:avLst>
          </a:prstGeom>
          <a:solidFill>
            <a:srgbClr val="0C8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Analysis / modeling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32"/>
          <p:cNvSpPr/>
          <p:nvPr/>
        </p:nvSpPr>
        <p:spPr>
          <a:xfrm>
            <a:off x="7284025" y="3531950"/>
            <a:ext cx="1868100" cy="669000"/>
          </a:xfrm>
          <a:prstGeom prst="chevron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Interpretation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32"/>
          <p:cNvSpPr txBox="1"/>
          <p:nvPr/>
        </p:nvSpPr>
        <p:spPr>
          <a:xfrm>
            <a:off x="7588825" y="2073325"/>
            <a:ext cx="11166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Explainability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7718750" y="259945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Reporting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6198162" y="2442625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Statistics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0" name="Google Shape;200;p32"/>
          <p:cNvGrpSpPr/>
          <p:nvPr/>
        </p:nvGrpSpPr>
        <p:grpSpPr>
          <a:xfrm>
            <a:off x="4534740" y="1846854"/>
            <a:ext cx="1235812" cy="1669500"/>
            <a:chOff x="1250675" y="1174275"/>
            <a:chExt cx="2688300" cy="1669500"/>
          </a:xfrm>
        </p:grpSpPr>
        <p:sp>
          <p:nvSpPr>
            <p:cNvPr id="201" name="Google Shape;201;p32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2"/>
            <p:cNvSpPr txBox="1"/>
            <p:nvPr/>
          </p:nvSpPr>
          <p:spPr>
            <a:xfrm>
              <a:off x="1625232" y="1783171"/>
              <a:ext cx="2274691" cy="492412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Imputation and extrapolation</a:t>
              </a:r>
              <a:endParaRPr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03" name="Google Shape;203;p32"/>
          <p:cNvGrpSpPr/>
          <p:nvPr/>
        </p:nvGrpSpPr>
        <p:grpSpPr>
          <a:xfrm>
            <a:off x="1587689" y="1846866"/>
            <a:ext cx="1320811" cy="1669500"/>
            <a:chOff x="1170268" y="1174275"/>
            <a:chExt cx="2873201" cy="1669500"/>
          </a:xfrm>
        </p:grpSpPr>
        <p:sp>
          <p:nvSpPr>
            <p:cNvPr id="204" name="Google Shape;204;p32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2"/>
            <p:cNvSpPr txBox="1"/>
            <p:nvPr/>
          </p:nvSpPr>
          <p:spPr>
            <a:xfrm>
              <a:off x="1170268" y="1543580"/>
              <a:ext cx="2873201" cy="369302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Experimentation</a:t>
              </a:r>
              <a:endParaRPr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06" name="Google Shape;206;p32"/>
          <p:cNvGrpSpPr/>
          <p:nvPr/>
        </p:nvGrpSpPr>
        <p:grpSpPr>
          <a:xfrm>
            <a:off x="198490" y="1846879"/>
            <a:ext cx="1235812" cy="1669500"/>
            <a:chOff x="1250675" y="1174275"/>
            <a:chExt cx="2688300" cy="1669500"/>
          </a:xfrm>
        </p:grpSpPr>
        <p:sp>
          <p:nvSpPr>
            <p:cNvPr id="207" name="Google Shape;207;p32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 txBox="1"/>
            <p:nvPr/>
          </p:nvSpPr>
          <p:spPr>
            <a:xfrm>
              <a:off x="1597526" y="1208684"/>
              <a:ext cx="1938900" cy="4926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Literature search</a:t>
              </a:r>
              <a:endParaRPr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09" name="Google Shape;209;p32"/>
          <p:cNvSpPr txBox="1"/>
          <p:nvPr/>
        </p:nvSpPr>
        <p:spPr>
          <a:xfrm>
            <a:off x="390000" y="2461600"/>
            <a:ext cx="8913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Summary of status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1728225" y="2627675"/>
            <a:ext cx="1030800" cy="5541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Virtual instruments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1738772" y="3128963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Simulation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2" name="Google Shape;212;p32"/>
          <p:cNvSpPr txBox="1"/>
          <p:nvPr/>
        </p:nvSpPr>
        <p:spPr>
          <a:xfrm>
            <a:off x="4802450" y="2988975"/>
            <a:ext cx="8913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Data fusion / formatting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3" name="Google Shape;213;p32"/>
          <p:cNvSpPr txBox="1"/>
          <p:nvPr/>
        </p:nvSpPr>
        <p:spPr>
          <a:xfrm>
            <a:off x="6098650" y="2899275"/>
            <a:ext cx="1163064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Feature / pattern detection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269700" y="2988975"/>
            <a:ext cx="8913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Research design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5" name="Google Shape;215;p32"/>
          <p:cNvSpPr txBox="1"/>
          <p:nvPr/>
        </p:nvSpPr>
        <p:spPr>
          <a:xfrm>
            <a:off x="4759577" y="1916525"/>
            <a:ext cx="8055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Labeling / annotation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16" name="Google Shape;216;p32"/>
          <p:cNvGrpSpPr/>
          <p:nvPr/>
        </p:nvGrpSpPr>
        <p:grpSpPr>
          <a:xfrm>
            <a:off x="3028977" y="1836854"/>
            <a:ext cx="1235812" cy="1669500"/>
            <a:chOff x="1250675" y="1250475"/>
            <a:chExt cx="2688300" cy="1669500"/>
          </a:xfrm>
        </p:grpSpPr>
        <p:sp>
          <p:nvSpPr>
            <p:cNvPr id="217" name="Google Shape;217;p32"/>
            <p:cNvSpPr/>
            <p:nvPr/>
          </p:nvSpPr>
          <p:spPr>
            <a:xfrm>
              <a:off x="1250675" y="12504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 txBox="1"/>
            <p:nvPr/>
          </p:nvSpPr>
          <p:spPr>
            <a:xfrm>
              <a:off x="1600626" y="1688384"/>
              <a:ext cx="1378500" cy="3693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Query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19" name="Google Shape;219;p32"/>
          <p:cNvSpPr txBox="1"/>
          <p:nvPr/>
        </p:nvSpPr>
        <p:spPr>
          <a:xfrm>
            <a:off x="3294863" y="2704988"/>
            <a:ext cx="8055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Scraping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3214072" y="310515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Selection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1791900" y="1816975"/>
            <a:ext cx="111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Primary</a:t>
            </a: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2" name="Google Shape;222;p32"/>
          <p:cNvSpPr txBox="1"/>
          <p:nvPr/>
        </p:nvSpPr>
        <p:spPr>
          <a:xfrm>
            <a:off x="3139300" y="1817738"/>
            <a:ext cx="111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Secondary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29" name="Google Shape;229;p33"/>
          <p:cNvGrpSpPr/>
          <p:nvPr/>
        </p:nvGrpSpPr>
        <p:grpSpPr>
          <a:xfrm>
            <a:off x="6025902" y="1846891"/>
            <a:ext cx="1235812" cy="1669500"/>
            <a:chOff x="1250675" y="1174275"/>
            <a:chExt cx="2688300" cy="1669500"/>
          </a:xfrm>
        </p:grpSpPr>
        <p:sp>
          <p:nvSpPr>
            <p:cNvPr id="230" name="Google Shape;230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3"/>
            <p:cNvSpPr txBox="1"/>
            <p:nvPr/>
          </p:nvSpPr>
          <p:spPr>
            <a:xfrm>
              <a:off x="1597526" y="1284884"/>
              <a:ext cx="1938900" cy="3693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Modeling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32" name="Google Shape;232;p33"/>
          <p:cNvSpPr/>
          <p:nvPr/>
        </p:nvSpPr>
        <p:spPr>
          <a:xfrm>
            <a:off x="7518763" y="1846891"/>
            <a:ext cx="1286100" cy="1669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3"/>
          <p:cNvSpPr/>
          <p:nvPr/>
        </p:nvSpPr>
        <p:spPr>
          <a:xfrm>
            <a:off x="40998" y="3531950"/>
            <a:ext cx="1614000" cy="669000"/>
          </a:xfrm>
          <a:prstGeom prst="homePlate">
            <a:avLst>
              <a:gd name="adj" fmla="val 50000"/>
            </a:avLst>
          </a:prstGeom>
          <a:solidFill>
            <a:srgbClr val="0856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Problem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33"/>
          <p:cNvSpPr/>
          <p:nvPr/>
        </p:nvSpPr>
        <p:spPr>
          <a:xfrm>
            <a:off x="1426400" y="3531950"/>
            <a:ext cx="3108300" cy="669000"/>
          </a:xfrm>
          <a:prstGeom prst="chevron">
            <a:avLst>
              <a:gd name="adj" fmla="val 50000"/>
            </a:avLst>
          </a:prstGeom>
          <a:solidFill>
            <a:srgbClr val="0B71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collection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3"/>
          <p:cNvSpPr/>
          <p:nvPr/>
        </p:nvSpPr>
        <p:spPr>
          <a:xfrm>
            <a:off x="4298225" y="3531950"/>
            <a:ext cx="1776900" cy="669000"/>
          </a:xfrm>
          <a:prstGeom prst="chevron">
            <a:avLst>
              <a:gd name="adj" fmla="val 50000"/>
            </a:avLst>
          </a:prstGeom>
          <a:solidFill>
            <a:srgbClr val="0B7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processing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5824150" y="3531950"/>
            <a:ext cx="1709100" cy="669000"/>
          </a:xfrm>
          <a:prstGeom prst="chevron">
            <a:avLst>
              <a:gd name="adj" fmla="val 50000"/>
            </a:avLst>
          </a:prstGeom>
          <a:solidFill>
            <a:srgbClr val="0C8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Analysis / modeling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33"/>
          <p:cNvSpPr/>
          <p:nvPr/>
        </p:nvSpPr>
        <p:spPr>
          <a:xfrm>
            <a:off x="7284025" y="3531950"/>
            <a:ext cx="1868100" cy="669000"/>
          </a:xfrm>
          <a:prstGeom prst="chevron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Interpretation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33"/>
          <p:cNvSpPr txBox="1"/>
          <p:nvPr/>
        </p:nvSpPr>
        <p:spPr>
          <a:xfrm>
            <a:off x="7588825" y="2073325"/>
            <a:ext cx="11166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Explainability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7718750" y="259945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Reporting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6198162" y="2442625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Statistics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1" name="Google Shape;241;p33"/>
          <p:cNvGrpSpPr/>
          <p:nvPr/>
        </p:nvGrpSpPr>
        <p:grpSpPr>
          <a:xfrm>
            <a:off x="4534740" y="1846854"/>
            <a:ext cx="1235812" cy="1669500"/>
            <a:chOff x="1250675" y="1174275"/>
            <a:chExt cx="2688300" cy="1669500"/>
          </a:xfrm>
        </p:grpSpPr>
        <p:sp>
          <p:nvSpPr>
            <p:cNvPr id="242" name="Google Shape;242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3"/>
            <p:cNvSpPr txBox="1"/>
            <p:nvPr/>
          </p:nvSpPr>
          <p:spPr>
            <a:xfrm>
              <a:off x="1625230" y="1783171"/>
              <a:ext cx="2310047" cy="4926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Imputation and extrapolation</a:t>
              </a:r>
              <a:endParaRPr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44" name="Google Shape;244;p33"/>
          <p:cNvGrpSpPr/>
          <p:nvPr/>
        </p:nvGrpSpPr>
        <p:grpSpPr>
          <a:xfrm>
            <a:off x="1593749" y="1846866"/>
            <a:ext cx="1285851" cy="1669500"/>
            <a:chOff x="1183450" y="1174275"/>
            <a:chExt cx="2797152" cy="1669500"/>
          </a:xfrm>
        </p:grpSpPr>
        <p:sp>
          <p:nvSpPr>
            <p:cNvPr id="245" name="Google Shape;245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3"/>
            <p:cNvSpPr txBox="1"/>
            <p:nvPr/>
          </p:nvSpPr>
          <p:spPr>
            <a:xfrm>
              <a:off x="1183450" y="1543580"/>
              <a:ext cx="2797152" cy="369302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Experimentation</a:t>
              </a:r>
              <a:endParaRPr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47" name="Google Shape;247;p33"/>
          <p:cNvGrpSpPr/>
          <p:nvPr/>
        </p:nvGrpSpPr>
        <p:grpSpPr>
          <a:xfrm>
            <a:off x="198490" y="1846879"/>
            <a:ext cx="1235812" cy="1669500"/>
            <a:chOff x="1250675" y="1174275"/>
            <a:chExt cx="2688300" cy="1669500"/>
          </a:xfrm>
        </p:grpSpPr>
        <p:sp>
          <p:nvSpPr>
            <p:cNvPr id="248" name="Google Shape;248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3"/>
            <p:cNvSpPr txBox="1"/>
            <p:nvPr/>
          </p:nvSpPr>
          <p:spPr>
            <a:xfrm>
              <a:off x="1597526" y="1208684"/>
              <a:ext cx="1938900" cy="4926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Literature search</a:t>
              </a:r>
              <a:endParaRPr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50" name="Google Shape;250;p33"/>
          <p:cNvSpPr txBox="1"/>
          <p:nvPr/>
        </p:nvSpPr>
        <p:spPr>
          <a:xfrm>
            <a:off x="390000" y="2461600"/>
            <a:ext cx="8913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Summary of status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1728225" y="2627675"/>
            <a:ext cx="1030800" cy="5541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Virtual instruments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1738772" y="3128963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Simulation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4802450" y="2988975"/>
            <a:ext cx="8913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Data fusion / formatting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6098649" y="2899275"/>
            <a:ext cx="1129823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Feature / pattern detection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269700" y="2988975"/>
            <a:ext cx="8913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Research design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4759577" y="1916525"/>
            <a:ext cx="8055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Labeling / annotation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57" name="Google Shape;257;p33"/>
          <p:cNvGrpSpPr/>
          <p:nvPr/>
        </p:nvGrpSpPr>
        <p:grpSpPr>
          <a:xfrm>
            <a:off x="3028977" y="1836854"/>
            <a:ext cx="1235812" cy="1669500"/>
            <a:chOff x="1250675" y="1250475"/>
            <a:chExt cx="2688300" cy="1669500"/>
          </a:xfrm>
        </p:grpSpPr>
        <p:sp>
          <p:nvSpPr>
            <p:cNvPr id="258" name="Google Shape;258;p33"/>
            <p:cNvSpPr/>
            <p:nvPr/>
          </p:nvSpPr>
          <p:spPr>
            <a:xfrm>
              <a:off x="1250675" y="12504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 txBox="1"/>
            <p:nvPr/>
          </p:nvSpPr>
          <p:spPr>
            <a:xfrm>
              <a:off x="1600626" y="1688384"/>
              <a:ext cx="1378500" cy="3693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Query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60" name="Google Shape;260;p33"/>
          <p:cNvSpPr txBox="1"/>
          <p:nvPr/>
        </p:nvSpPr>
        <p:spPr>
          <a:xfrm>
            <a:off x="3294863" y="2704988"/>
            <a:ext cx="8055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Scraping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1" name="Google Shape;261;p33"/>
          <p:cNvSpPr txBox="1"/>
          <p:nvPr/>
        </p:nvSpPr>
        <p:spPr>
          <a:xfrm>
            <a:off x="3214072" y="310515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Selection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2" name="Google Shape;262;p33"/>
          <p:cNvSpPr txBox="1"/>
          <p:nvPr/>
        </p:nvSpPr>
        <p:spPr>
          <a:xfrm>
            <a:off x="1791900" y="1816975"/>
            <a:ext cx="111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Primary</a:t>
            </a: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3" name="Google Shape;263;p33"/>
          <p:cNvSpPr txBox="1"/>
          <p:nvPr/>
        </p:nvSpPr>
        <p:spPr>
          <a:xfrm>
            <a:off x="3139300" y="1817738"/>
            <a:ext cx="111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Secondary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4" name="Google Shape;264;p33"/>
          <p:cNvSpPr/>
          <p:nvPr/>
        </p:nvSpPr>
        <p:spPr>
          <a:xfrm>
            <a:off x="704900" y="1527988"/>
            <a:ext cx="7191000" cy="3885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65;p33"/>
          <p:cNvGrpSpPr/>
          <p:nvPr/>
        </p:nvGrpSpPr>
        <p:grpSpPr>
          <a:xfrm>
            <a:off x="1313407" y="1069026"/>
            <a:ext cx="5915066" cy="458946"/>
            <a:chOff x="1250675" y="1174275"/>
            <a:chExt cx="2688300" cy="1669500"/>
          </a:xfrm>
        </p:grpSpPr>
        <p:sp>
          <p:nvSpPr>
            <p:cNvPr id="266" name="Google Shape;266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 txBox="1"/>
            <p:nvPr/>
          </p:nvSpPr>
          <p:spPr>
            <a:xfrm>
              <a:off x="1265999" y="1284858"/>
              <a:ext cx="752700" cy="13437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Design &amp; optimization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68" name="Google Shape;268;p33"/>
          <p:cNvSpPr txBox="1"/>
          <p:nvPr/>
        </p:nvSpPr>
        <p:spPr>
          <a:xfrm>
            <a:off x="3135501" y="1113800"/>
            <a:ext cx="10308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Provenance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4298225" y="1113825"/>
            <a:ext cx="6732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Access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5103350" y="1113825"/>
            <a:ext cx="10308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Monitoring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6237150" y="111380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Updating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2" name="Google Shape;272;p33"/>
          <p:cNvSpPr/>
          <p:nvPr/>
        </p:nvSpPr>
        <p:spPr>
          <a:xfrm rot="10800000">
            <a:off x="773975" y="4251325"/>
            <a:ext cx="7191000" cy="3885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3"/>
          <p:cNvSpPr/>
          <p:nvPr/>
        </p:nvSpPr>
        <p:spPr>
          <a:xfrm>
            <a:off x="2669300" y="4337275"/>
            <a:ext cx="210300" cy="216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3"/>
          <p:cNvSpPr/>
          <p:nvPr/>
        </p:nvSpPr>
        <p:spPr>
          <a:xfrm>
            <a:off x="4361700" y="4337275"/>
            <a:ext cx="210300" cy="216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3"/>
          <p:cNvSpPr/>
          <p:nvPr/>
        </p:nvSpPr>
        <p:spPr>
          <a:xfrm>
            <a:off x="6156250" y="4337275"/>
            <a:ext cx="210300" cy="216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" name="Google Shape;276;p33"/>
          <p:cNvGrpSpPr/>
          <p:nvPr/>
        </p:nvGrpSpPr>
        <p:grpSpPr>
          <a:xfrm>
            <a:off x="1313407" y="4639876"/>
            <a:ext cx="5915066" cy="458946"/>
            <a:chOff x="1250675" y="1174275"/>
            <a:chExt cx="2688300" cy="1669500"/>
          </a:xfrm>
        </p:grpSpPr>
        <p:sp>
          <p:nvSpPr>
            <p:cNvPr id="277" name="Google Shape;277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 txBox="1"/>
            <p:nvPr/>
          </p:nvSpPr>
          <p:spPr>
            <a:xfrm>
              <a:off x="1265999" y="1284858"/>
              <a:ext cx="752700" cy="13437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Design &amp; optimization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79" name="Google Shape;279;p33"/>
          <p:cNvSpPr txBox="1"/>
          <p:nvPr/>
        </p:nvSpPr>
        <p:spPr>
          <a:xfrm>
            <a:off x="3135501" y="4684650"/>
            <a:ext cx="10308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Provenance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4298225" y="4684675"/>
            <a:ext cx="6732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Access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1" name="Google Shape;281;p33"/>
          <p:cNvSpPr txBox="1"/>
          <p:nvPr/>
        </p:nvSpPr>
        <p:spPr>
          <a:xfrm>
            <a:off x="5103350" y="4684675"/>
            <a:ext cx="10308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Monitoring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2" name="Google Shape;282;p33"/>
          <p:cNvSpPr txBox="1"/>
          <p:nvPr/>
        </p:nvSpPr>
        <p:spPr>
          <a:xfrm>
            <a:off x="6237150" y="468465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Updating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Google Shape;187;p32">
            <a:extLst>
              <a:ext uri="{FF2B5EF4-FFF2-40B4-BE49-F238E27FC236}">
                <a16:creationId xmlns:a16="http://schemas.microsoft.com/office/drawing/2014/main" id="{D689917C-4C6C-694D-B8B5-3F8BEEFA9E31}"/>
              </a:ext>
            </a:extLst>
          </p:cNvPr>
          <p:cNvSpPr txBox="1"/>
          <p:nvPr/>
        </p:nvSpPr>
        <p:spPr>
          <a:xfrm>
            <a:off x="295250" y="189850"/>
            <a:ext cx="7285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Data and AI -driven knowledge assembly line</a:t>
            </a:r>
            <a:endParaRPr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8" name="Google Shape;288;p34"/>
          <p:cNvSpPr txBox="1"/>
          <p:nvPr/>
        </p:nvSpPr>
        <p:spPr>
          <a:xfrm>
            <a:off x="295250" y="189850"/>
            <a:ext cx="728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implementation gap</a:t>
            </a:r>
            <a:endParaRPr/>
          </a:p>
        </p:txBody>
      </p:sp>
      <p:pic>
        <p:nvPicPr>
          <p:cNvPr id="289" name="Google Shape;2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324" y="1452338"/>
            <a:ext cx="2479150" cy="13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9225" y="1452350"/>
            <a:ext cx="2479150" cy="13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3662" y="3471667"/>
            <a:ext cx="2710374" cy="142268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4"/>
          <p:cNvSpPr/>
          <p:nvPr/>
        </p:nvSpPr>
        <p:spPr>
          <a:xfrm>
            <a:off x="4942050" y="1977575"/>
            <a:ext cx="837600" cy="47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4"/>
          <p:cNvSpPr/>
          <p:nvPr/>
        </p:nvSpPr>
        <p:spPr>
          <a:xfrm flipH="1">
            <a:off x="3133650" y="1977575"/>
            <a:ext cx="837600" cy="47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4"/>
          <p:cNvSpPr/>
          <p:nvPr/>
        </p:nvSpPr>
        <p:spPr>
          <a:xfrm rot="5400000">
            <a:off x="4205100" y="2898150"/>
            <a:ext cx="581400" cy="47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4"/>
          <p:cNvSpPr/>
          <p:nvPr/>
        </p:nvSpPr>
        <p:spPr>
          <a:xfrm>
            <a:off x="3639920" y="1701008"/>
            <a:ext cx="1681900" cy="1178000"/>
          </a:xfrm>
          <a:custGeom>
            <a:avLst/>
            <a:gdLst/>
            <a:ahLst/>
            <a:cxnLst/>
            <a:rect l="l" t="t" r="r" b="b"/>
            <a:pathLst>
              <a:path w="67276" h="47120" extrusionOk="0">
                <a:moveTo>
                  <a:pt x="8587" y="7535"/>
                </a:moveTo>
                <a:cubicBezTo>
                  <a:pt x="11830" y="7535"/>
                  <a:pt x="14327" y="4446"/>
                  <a:pt x="17404" y="3421"/>
                </a:cubicBezTo>
                <a:cubicBezTo>
                  <a:pt x="24161" y="1170"/>
                  <a:pt x="31583" y="-916"/>
                  <a:pt x="38566" y="481"/>
                </a:cubicBezTo>
                <a:cubicBezTo>
                  <a:pt x="43416" y="1451"/>
                  <a:pt x="46717" y="6089"/>
                  <a:pt x="50911" y="8711"/>
                </a:cubicBezTo>
                <a:cubicBezTo>
                  <a:pt x="59403" y="14019"/>
                  <a:pt x="70674" y="25620"/>
                  <a:pt x="66194" y="34576"/>
                </a:cubicBezTo>
                <a:cubicBezTo>
                  <a:pt x="63085" y="40791"/>
                  <a:pt x="53651" y="41074"/>
                  <a:pt x="46796" y="42217"/>
                </a:cubicBezTo>
                <a:cubicBezTo>
                  <a:pt x="36330" y="43962"/>
                  <a:pt x="23883" y="50451"/>
                  <a:pt x="15053" y="44569"/>
                </a:cubicBezTo>
                <a:cubicBezTo>
                  <a:pt x="12645" y="42965"/>
                  <a:pt x="12231" y="39515"/>
                  <a:pt x="10938" y="36927"/>
                </a:cubicBezTo>
                <a:cubicBezTo>
                  <a:pt x="7917" y="30883"/>
                  <a:pt x="3967" y="25335"/>
                  <a:pt x="945" y="19292"/>
                </a:cubicBezTo>
                <a:cubicBezTo>
                  <a:pt x="-729" y="15944"/>
                  <a:pt x="44" y="11237"/>
                  <a:pt x="2121" y="8123"/>
                </a:cubicBezTo>
                <a:cubicBezTo>
                  <a:pt x="2675" y="7292"/>
                  <a:pt x="1761" y="5500"/>
                  <a:pt x="2709" y="5184"/>
                </a:cubicBezTo>
                <a:cubicBezTo>
                  <a:pt x="4382" y="4626"/>
                  <a:pt x="6236" y="5184"/>
                  <a:pt x="7999" y="5184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implementation gap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1" name="Google Shape;301;p35"/>
          <p:cNvSpPr/>
          <p:nvPr/>
        </p:nvSpPr>
        <p:spPr>
          <a:xfrm>
            <a:off x="605925" y="2871125"/>
            <a:ext cx="7706700" cy="554100"/>
          </a:xfrm>
          <a:prstGeom prst="plaque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5"/>
          <p:cNvSpPr txBox="1"/>
          <p:nvPr/>
        </p:nvSpPr>
        <p:spPr>
          <a:xfrm>
            <a:off x="1047675" y="2886575"/>
            <a:ext cx="296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mbria"/>
                <a:ea typeface="Cambria"/>
                <a:cs typeface="Cambria"/>
                <a:sym typeface="Cambria"/>
              </a:rPr>
              <a:t>The potential of AI</a:t>
            </a:r>
            <a:endParaRPr sz="1800"/>
          </a:p>
        </p:txBody>
      </p:sp>
      <p:sp>
        <p:nvSpPr>
          <p:cNvPr id="303" name="Google Shape;303;p35"/>
          <p:cNvSpPr txBox="1"/>
          <p:nvPr/>
        </p:nvSpPr>
        <p:spPr>
          <a:xfrm>
            <a:off x="5074175" y="2871000"/>
            <a:ext cx="296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mbria"/>
                <a:ea typeface="Cambria"/>
                <a:cs typeface="Cambria"/>
                <a:sym typeface="Cambria"/>
              </a:rPr>
              <a:t>The risk of AI</a:t>
            </a:r>
            <a:endParaRPr sz="1800"/>
          </a:p>
        </p:txBody>
      </p:sp>
      <p:sp>
        <p:nvSpPr>
          <p:cNvPr id="304" name="Google Shape;304;p35"/>
          <p:cNvSpPr/>
          <p:nvPr/>
        </p:nvSpPr>
        <p:spPr>
          <a:xfrm>
            <a:off x="3562175" y="2538448"/>
            <a:ext cx="1595484" cy="1564704"/>
          </a:xfrm>
          <a:prstGeom prst="lightningBol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Potential vs. risk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10" name="Google Shape;310;p36"/>
          <p:cNvPicPr preferRelativeResize="0"/>
          <p:nvPr/>
        </p:nvPicPr>
        <p:blipFill rotWithShape="1">
          <a:blip r:embed="rId4">
            <a:alphaModFix/>
          </a:blip>
          <a:srcRect l="14878" t="19793" r="33620" b="19508"/>
          <a:stretch/>
        </p:blipFill>
        <p:spPr>
          <a:xfrm>
            <a:off x="573475" y="1030200"/>
            <a:ext cx="6134726" cy="386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6"/>
          <p:cNvSpPr txBox="1"/>
          <p:nvPr/>
        </p:nvSpPr>
        <p:spPr>
          <a:xfrm>
            <a:off x="4044875" y="4681800"/>
            <a:ext cx="5049925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95959"/>
                </a:solidFill>
              </a:rPr>
              <a:t>KAL’s cartoons, The Economist, Nov. 2023</a:t>
            </a:r>
            <a:endParaRPr sz="18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implementation gap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7" name="Google Shape;317;p37"/>
          <p:cNvSpPr/>
          <p:nvPr/>
        </p:nvSpPr>
        <p:spPr>
          <a:xfrm>
            <a:off x="529725" y="3056775"/>
            <a:ext cx="7706700" cy="554100"/>
          </a:xfrm>
          <a:prstGeom prst="plaque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7"/>
          <p:cNvSpPr txBox="1"/>
          <p:nvPr/>
        </p:nvSpPr>
        <p:spPr>
          <a:xfrm>
            <a:off x="971475" y="3072213"/>
            <a:ext cx="296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mbria"/>
                <a:ea typeface="Cambria"/>
                <a:cs typeface="Cambria"/>
                <a:sym typeface="Cambria"/>
              </a:rPr>
              <a:t>Feeding all data to AI</a:t>
            </a:r>
            <a:endParaRPr sz="1800"/>
          </a:p>
        </p:txBody>
      </p:sp>
      <p:sp>
        <p:nvSpPr>
          <p:cNvPr id="319" name="Google Shape;319;p37"/>
          <p:cNvSpPr txBox="1"/>
          <p:nvPr/>
        </p:nvSpPr>
        <p:spPr>
          <a:xfrm>
            <a:off x="4997975" y="3056638"/>
            <a:ext cx="296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mbria"/>
                <a:ea typeface="Cambria"/>
                <a:cs typeface="Cambria"/>
                <a:sym typeface="Cambria"/>
              </a:rPr>
              <a:t>The “right” data</a:t>
            </a:r>
            <a:endParaRPr sz="1800"/>
          </a:p>
        </p:txBody>
      </p:sp>
      <p:sp>
        <p:nvSpPr>
          <p:cNvPr id="320" name="Google Shape;320;p37"/>
          <p:cNvSpPr/>
          <p:nvPr/>
        </p:nvSpPr>
        <p:spPr>
          <a:xfrm>
            <a:off x="3562175" y="2538448"/>
            <a:ext cx="1595484" cy="1564704"/>
          </a:xfrm>
          <a:prstGeom prst="lightningBol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6" name="Google Shape;326;p38"/>
          <p:cNvSpPr txBox="1"/>
          <p:nvPr/>
        </p:nvSpPr>
        <p:spPr>
          <a:xfrm>
            <a:off x="295250" y="189850"/>
            <a:ext cx="728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implementation gap: data</a:t>
            </a:r>
            <a:endParaRPr/>
          </a:p>
        </p:txBody>
      </p:sp>
      <p:pic>
        <p:nvPicPr>
          <p:cNvPr id="327" name="Google Shape;327;p38"/>
          <p:cNvPicPr preferRelativeResize="0"/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1400375" y="1293625"/>
            <a:ext cx="6304475" cy="35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8"/>
          <p:cNvSpPr txBox="1"/>
          <p:nvPr/>
        </p:nvSpPr>
        <p:spPr>
          <a:xfrm>
            <a:off x="1400375" y="1324950"/>
            <a:ext cx="6304475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Accessibility</a:t>
            </a:r>
            <a:endParaRPr sz="32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Quality</a:t>
            </a:r>
            <a:endParaRPr sz="32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Relevance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Integration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“AI ready”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many other issues that are many people’s life’s work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9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implementation gap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4" name="Google Shape;334;p39"/>
          <p:cNvSpPr/>
          <p:nvPr/>
        </p:nvSpPr>
        <p:spPr>
          <a:xfrm>
            <a:off x="605925" y="3090150"/>
            <a:ext cx="7706700" cy="554100"/>
          </a:xfrm>
          <a:prstGeom prst="plaque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9"/>
          <p:cNvSpPr txBox="1"/>
          <p:nvPr/>
        </p:nvSpPr>
        <p:spPr>
          <a:xfrm>
            <a:off x="1400375" y="3105600"/>
            <a:ext cx="277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mbria"/>
                <a:ea typeface="Cambria"/>
                <a:cs typeface="Cambria"/>
                <a:sym typeface="Cambria"/>
              </a:rPr>
              <a:t>AI advancement</a:t>
            </a:r>
            <a:endParaRPr sz="1800"/>
          </a:p>
        </p:txBody>
      </p:sp>
      <p:sp>
        <p:nvSpPr>
          <p:cNvPr id="336" name="Google Shape;336;p39"/>
          <p:cNvSpPr txBox="1"/>
          <p:nvPr/>
        </p:nvSpPr>
        <p:spPr>
          <a:xfrm>
            <a:off x="4721575" y="3090025"/>
            <a:ext cx="3512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Cambria"/>
                <a:ea typeface="Cambria"/>
                <a:cs typeface="Cambria"/>
                <a:sym typeface="Cambria"/>
              </a:rPr>
              <a:t>Goal, process, talent update</a:t>
            </a:r>
            <a:endParaRPr sz="1500"/>
          </a:p>
        </p:txBody>
      </p:sp>
      <p:sp>
        <p:nvSpPr>
          <p:cNvPr id="337" name="Google Shape;337;p39"/>
          <p:cNvSpPr/>
          <p:nvPr/>
        </p:nvSpPr>
        <p:spPr>
          <a:xfrm>
            <a:off x="3562175" y="2538448"/>
            <a:ext cx="1595484" cy="1564704"/>
          </a:xfrm>
          <a:prstGeom prst="lightningBol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0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AI is moving “too fast”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43" name="Google Shape;34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04000"/>
            <a:ext cx="9144003" cy="413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/>
          <p:nvPr/>
        </p:nvSpPr>
        <p:spPr>
          <a:xfrm>
            <a:off x="0" y="990425"/>
            <a:ext cx="9144000" cy="41532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3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University of Michigan</a:t>
            </a: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23"/>
          <p:cNvSpPr txBox="1"/>
          <p:nvPr/>
        </p:nvSpPr>
        <p:spPr>
          <a:xfrm>
            <a:off x="270900" y="2780413"/>
            <a:ext cx="855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#1 </a:t>
            </a:r>
            <a:r>
              <a:rPr lang="en-US" sz="1200" b="1">
                <a:solidFill>
                  <a:srgbClr val="D9D9D9"/>
                </a:solidFill>
                <a:latin typeface="Cambria"/>
                <a:ea typeface="Cambria"/>
                <a:cs typeface="Cambria"/>
                <a:sym typeface="Cambria"/>
              </a:rPr>
              <a:t>(sometimes #2 or #3)</a:t>
            </a:r>
            <a:r>
              <a:rPr lang="en-US" sz="18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public university by various ranking systems.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5" name="Google Shape;95;p23"/>
          <p:cNvSpPr txBox="1"/>
          <p:nvPr/>
        </p:nvSpPr>
        <p:spPr>
          <a:xfrm>
            <a:off x="216600" y="1667475"/>
            <a:ext cx="855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110 Graduate programs among top 10 in the US.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6" name="Google Shape;96;p23"/>
          <p:cNvSpPr txBox="1"/>
          <p:nvPr/>
        </p:nvSpPr>
        <p:spPr>
          <a:xfrm>
            <a:off x="242850" y="2280600"/>
            <a:ext cx="855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&gt;$1.7B annual research expenditure.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7" name="Google Shape;97;p23"/>
          <p:cNvSpPr txBox="1"/>
          <p:nvPr/>
        </p:nvSpPr>
        <p:spPr>
          <a:xfrm>
            <a:off x="216600" y="1154250"/>
            <a:ext cx="855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8000 faculty members and 50,000 students.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8" name="Google Shape;98;p23"/>
          <p:cNvGrpSpPr/>
          <p:nvPr/>
        </p:nvGrpSpPr>
        <p:grpSpPr>
          <a:xfrm>
            <a:off x="260775" y="990425"/>
            <a:ext cx="8486051" cy="4096925"/>
            <a:chOff x="260775" y="990425"/>
            <a:chExt cx="8486051" cy="4096925"/>
          </a:xfrm>
        </p:grpSpPr>
        <p:pic>
          <p:nvPicPr>
            <p:cNvPr id="99" name="Google Shape;99;p23"/>
            <p:cNvPicPr preferRelativeResize="0"/>
            <p:nvPr/>
          </p:nvPicPr>
          <p:blipFill>
            <a:blip r:embed="rId4">
              <a:alphaModFix amt="39000"/>
            </a:blip>
            <a:stretch>
              <a:fillRect/>
            </a:stretch>
          </p:blipFill>
          <p:spPr>
            <a:xfrm>
              <a:off x="552975" y="990425"/>
              <a:ext cx="8193851" cy="4096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23"/>
            <p:cNvSpPr txBox="1"/>
            <p:nvPr/>
          </p:nvSpPr>
          <p:spPr>
            <a:xfrm>
              <a:off x="260775" y="3459900"/>
              <a:ext cx="6356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Currently No. 1 in Big 10 football.</a:t>
              </a:r>
              <a:endPara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AI is moving “too fast”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49" name="Google Shape;34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200" y="999000"/>
            <a:ext cx="7875725" cy="419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AI is moving “too fast”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55" name="Google Shape;355;p42"/>
          <p:cNvGrpSpPr/>
          <p:nvPr/>
        </p:nvGrpSpPr>
        <p:grpSpPr>
          <a:xfrm>
            <a:off x="369550" y="1188575"/>
            <a:ext cx="7335700" cy="1613901"/>
            <a:chOff x="369550" y="1188575"/>
            <a:chExt cx="7335700" cy="1613901"/>
          </a:xfrm>
        </p:grpSpPr>
        <p:pic>
          <p:nvPicPr>
            <p:cNvPr id="356" name="Google Shape;356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9550" y="1188575"/>
              <a:ext cx="1613901" cy="1613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98625" y="1188575"/>
              <a:ext cx="2382751" cy="996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42"/>
            <p:cNvSpPr txBox="1"/>
            <p:nvPr/>
          </p:nvSpPr>
          <p:spPr>
            <a:xfrm>
              <a:off x="1925000" y="1363525"/>
              <a:ext cx="1989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What about privacy in ChatGPT?</a:t>
              </a:r>
              <a:endParaRPr sz="15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9" name="Google Shape;359;p42"/>
            <p:cNvSpPr/>
            <p:nvPr/>
          </p:nvSpPr>
          <p:spPr>
            <a:xfrm>
              <a:off x="4196438" y="1808175"/>
              <a:ext cx="1384200" cy="380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42"/>
            <p:cNvGrpSpPr/>
            <p:nvPr/>
          </p:nvGrpSpPr>
          <p:grpSpPr>
            <a:xfrm>
              <a:off x="5710375" y="1618100"/>
              <a:ext cx="1994875" cy="719400"/>
              <a:chOff x="5862775" y="1618100"/>
              <a:chExt cx="1994875" cy="719400"/>
            </a:xfrm>
          </p:grpSpPr>
          <p:sp>
            <p:nvSpPr>
              <p:cNvPr id="361" name="Google Shape;361;p42"/>
              <p:cNvSpPr/>
              <p:nvPr/>
            </p:nvSpPr>
            <p:spPr>
              <a:xfrm>
                <a:off x="5862775" y="1618100"/>
                <a:ext cx="1989300" cy="7194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 w="9525" cap="flat" cmpd="sng">
                <a:solidFill>
                  <a:srgbClr val="C9DA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42"/>
              <p:cNvSpPr txBox="1"/>
              <p:nvPr/>
            </p:nvSpPr>
            <p:spPr>
              <a:xfrm>
                <a:off x="6012050" y="1767375"/>
                <a:ext cx="1845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dk2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Local GPT !!!</a:t>
                </a:r>
                <a:endParaRPr sz="2000" b="1">
                  <a:solidFill>
                    <a:schemeClr val="dk2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</p:grpSp>
      <p:grpSp>
        <p:nvGrpSpPr>
          <p:cNvPr id="363" name="Google Shape;363;p42"/>
          <p:cNvGrpSpPr/>
          <p:nvPr/>
        </p:nvGrpSpPr>
        <p:grpSpPr>
          <a:xfrm>
            <a:off x="902950" y="3093575"/>
            <a:ext cx="7920455" cy="1673475"/>
            <a:chOff x="902950" y="3093575"/>
            <a:chExt cx="7920455" cy="1673475"/>
          </a:xfrm>
        </p:grpSpPr>
        <p:pic>
          <p:nvPicPr>
            <p:cNvPr id="364" name="Google Shape;36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02950" y="3093575"/>
              <a:ext cx="1613901" cy="1613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32025" y="3093575"/>
              <a:ext cx="2382751" cy="996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42"/>
            <p:cNvSpPr txBox="1"/>
            <p:nvPr/>
          </p:nvSpPr>
          <p:spPr>
            <a:xfrm>
              <a:off x="2458400" y="3268525"/>
              <a:ext cx="1989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What about context length?</a:t>
              </a:r>
              <a:endParaRPr sz="15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7" name="Google Shape;367;p42"/>
            <p:cNvSpPr/>
            <p:nvPr/>
          </p:nvSpPr>
          <p:spPr>
            <a:xfrm>
              <a:off x="4653638" y="3713175"/>
              <a:ext cx="1384200" cy="380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" name="Google Shape;368;p42"/>
            <p:cNvGrpSpPr/>
            <p:nvPr/>
          </p:nvGrpSpPr>
          <p:grpSpPr>
            <a:xfrm>
              <a:off x="6167600" y="3387350"/>
              <a:ext cx="2655805" cy="1379700"/>
              <a:chOff x="5862721" y="1482350"/>
              <a:chExt cx="1989367" cy="1379700"/>
            </a:xfrm>
          </p:grpSpPr>
          <p:sp>
            <p:nvSpPr>
              <p:cNvPr id="369" name="Google Shape;369;p42"/>
              <p:cNvSpPr/>
              <p:nvPr/>
            </p:nvSpPr>
            <p:spPr>
              <a:xfrm>
                <a:off x="5862721" y="1482350"/>
                <a:ext cx="1989300" cy="13797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 w="9525" cap="flat" cmpd="sng">
                <a:solidFill>
                  <a:srgbClr val="C9DA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42"/>
              <p:cNvSpPr txBox="1"/>
              <p:nvPr/>
            </p:nvSpPr>
            <p:spPr>
              <a:xfrm>
                <a:off x="6006488" y="1618100"/>
                <a:ext cx="18456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dk2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Increased by at least 10 fold in a few months!!!</a:t>
                </a:r>
                <a:endParaRPr sz="2000" b="1">
                  <a:solidFill>
                    <a:schemeClr val="dk2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AI is moving “too fast”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76" name="Google Shape;376;p43"/>
          <p:cNvGrpSpPr/>
          <p:nvPr/>
        </p:nvGrpSpPr>
        <p:grpSpPr>
          <a:xfrm>
            <a:off x="369550" y="1188575"/>
            <a:ext cx="8352700" cy="1613901"/>
            <a:chOff x="369550" y="1188575"/>
            <a:chExt cx="8352700" cy="1613901"/>
          </a:xfrm>
        </p:grpSpPr>
        <p:pic>
          <p:nvPicPr>
            <p:cNvPr id="377" name="Google Shape;377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9550" y="1188575"/>
              <a:ext cx="1613901" cy="1613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98625" y="1188575"/>
              <a:ext cx="2382751" cy="996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43"/>
            <p:cNvSpPr txBox="1"/>
            <p:nvPr/>
          </p:nvSpPr>
          <p:spPr>
            <a:xfrm>
              <a:off x="1925000" y="1363525"/>
              <a:ext cx="1989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What about mixing texts and images?</a:t>
              </a:r>
              <a:endParaRPr sz="15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0" name="Google Shape;380;p43"/>
            <p:cNvSpPr/>
            <p:nvPr/>
          </p:nvSpPr>
          <p:spPr>
            <a:xfrm>
              <a:off x="4196438" y="1808175"/>
              <a:ext cx="1384200" cy="380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1" name="Google Shape;381;p43"/>
            <p:cNvGrpSpPr/>
            <p:nvPr/>
          </p:nvGrpSpPr>
          <p:grpSpPr>
            <a:xfrm>
              <a:off x="5710375" y="1618100"/>
              <a:ext cx="3011875" cy="719400"/>
              <a:chOff x="5862775" y="1618100"/>
              <a:chExt cx="3011875" cy="719400"/>
            </a:xfrm>
          </p:grpSpPr>
          <p:sp>
            <p:nvSpPr>
              <p:cNvPr id="382" name="Google Shape;382;p43"/>
              <p:cNvSpPr/>
              <p:nvPr/>
            </p:nvSpPr>
            <p:spPr>
              <a:xfrm>
                <a:off x="5862775" y="1618100"/>
                <a:ext cx="2763300" cy="7194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 w="9525" cap="flat" cmpd="sng">
                <a:solidFill>
                  <a:srgbClr val="C9DA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43"/>
              <p:cNvSpPr txBox="1"/>
              <p:nvPr/>
            </p:nvSpPr>
            <p:spPr>
              <a:xfrm>
                <a:off x="6012050" y="1767375"/>
                <a:ext cx="2862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dk2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Multi-modal LLM !!!</a:t>
                </a:r>
                <a:endParaRPr sz="2000" b="1">
                  <a:solidFill>
                    <a:schemeClr val="dk2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</p:grpSp>
      <p:grpSp>
        <p:nvGrpSpPr>
          <p:cNvPr id="384" name="Google Shape;384;p43"/>
          <p:cNvGrpSpPr/>
          <p:nvPr/>
        </p:nvGrpSpPr>
        <p:grpSpPr>
          <a:xfrm>
            <a:off x="902950" y="3093575"/>
            <a:ext cx="8059615" cy="1613901"/>
            <a:chOff x="902950" y="3093575"/>
            <a:chExt cx="8059615" cy="1613901"/>
          </a:xfrm>
        </p:grpSpPr>
        <p:pic>
          <p:nvPicPr>
            <p:cNvPr id="385" name="Google Shape;385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02950" y="3093575"/>
              <a:ext cx="1613901" cy="1613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32025" y="3093575"/>
              <a:ext cx="2382751" cy="1038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43"/>
            <p:cNvSpPr txBox="1"/>
            <p:nvPr/>
          </p:nvSpPr>
          <p:spPr>
            <a:xfrm>
              <a:off x="2458400" y="3167350"/>
              <a:ext cx="1989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What about adding specialized knowledge to the model?</a:t>
              </a:r>
              <a:endParaRPr sz="12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8" name="Google Shape;388;p43"/>
            <p:cNvSpPr/>
            <p:nvPr/>
          </p:nvSpPr>
          <p:spPr>
            <a:xfrm>
              <a:off x="4653638" y="3713175"/>
              <a:ext cx="1384200" cy="380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9" name="Google Shape;389;p43"/>
            <p:cNvGrpSpPr/>
            <p:nvPr/>
          </p:nvGrpSpPr>
          <p:grpSpPr>
            <a:xfrm>
              <a:off x="6167600" y="3490525"/>
              <a:ext cx="2794965" cy="898800"/>
              <a:chOff x="5862721" y="1585525"/>
              <a:chExt cx="2093607" cy="898800"/>
            </a:xfrm>
          </p:grpSpPr>
          <p:sp>
            <p:nvSpPr>
              <p:cNvPr id="390" name="Google Shape;390;p43"/>
              <p:cNvSpPr/>
              <p:nvPr/>
            </p:nvSpPr>
            <p:spPr>
              <a:xfrm>
                <a:off x="5862721" y="1585525"/>
                <a:ext cx="2064000" cy="8988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 w="9525" cap="flat" cmpd="sng">
                <a:solidFill>
                  <a:srgbClr val="C9DA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3"/>
              <p:cNvSpPr txBox="1"/>
              <p:nvPr/>
            </p:nvSpPr>
            <p:spPr>
              <a:xfrm>
                <a:off x="5892328" y="1618100"/>
                <a:ext cx="2064000" cy="8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dk2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Retrieval-augmented Generation!!!</a:t>
                </a:r>
                <a:endParaRPr sz="2000" b="1">
                  <a:solidFill>
                    <a:schemeClr val="dk2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And how soon will we see the next waves?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7" name="Google Shape;397;p44"/>
          <p:cNvSpPr/>
          <p:nvPr/>
        </p:nvSpPr>
        <p:spPr>
          <a:xfrm>
            <a:off x="739075" y="3608775"/>
            <a:ext cx="7686000" cy="67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44"/>
          <p:cNvGrpSpPr/>
          <p:nvPr/>
        </p:nvGrpSpPr>
        <p:grpSpPr>
          <a:xfrm>
            <a:off x="592125" y="2571750"/>
            <a:ext cx="1410900" cy="806100"/>
            <a:chOff x="592125" y="2571750"/>
            <a:chExt cx="1410900" cy="806100"/>
          </a:xfrm>
        </p:grpSpPr>
        <p:sp>
          <p:nvSpPr>
            <p:cNvPr id="399" name="Google Shape;399;p44"/>
            <p:cNvSpPr/>
            <p:nvPr/>
          </p:nvSpPr>
          <p:spPr>
            <a:xfrm>
              <a:off x="592125" y="2571750"/>
              <a:ext cx="1410900" cy="806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dist="180975" dir="7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4"/>
            <p:cNvSpPr txBox="1"/>
            <p:nvPr/>
          </p:nvSpPr>
          <p:spPr>
            <a:xfrm>
              <a:off x="592125" y="2638875"/>
              <a:ext cx="1366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</a:rPr>
                <a:t>Generative</a:t>
              </a:r>
              <a:endParaRPr sz="1800" b="1">
                <a:solidFill>
                  <a:schemeClr val="dk2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</a:rPr>
                <a:t>AI</a:t>
              </a:r>
              <a:endParaRPr sz="1800" b="1">
                <a:solidFill>
                  <a:schemeClr val="dk2"/>
                </a:solidFill>
              </a:endParaRPr>
            </a:p>
          </p:txBody>
        </p:sp>
      </p:grpSp>
      <p:grpSp>
        <p:nvGrpSpPr>
          <p:cNvPr id="401" name="Google Shape;401;p44"/>
          <p:cNvGrpSpPr/>
          <p:nvPr/>
        </p:nvGrpSpPr>
        <p:grpSpPr>
          <a:xfrm>
            <a:off x="2111225" y="1804063"/>
            <a:ext cx="1410900" cy="806100"/>
            <a:chOff x="592125" y="2571750"/>
            <a:chExt cx="1410900" cy="806100"/>
          </a:xfrm>
        </p:grpSpPr>
        <p:sp>
          <p:nvSpPr>
            <p:cNvPr id="402" name="Google Shape;402;p44"/>
            <p:cNvSpPr/>
            <p:nvPr/>
          </p:nvSpPr>
          <p:spPr>
            <a:xfrm>
              <a:off x="592125" y="2571750"/>
              <a:ext cx="1410900" cy="806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dist="180975" dir="7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4"/>
            <p:cNvSpPr txBox="1"/>
            <p:nvPr/>
          </p:nvSpPr>
          <p:spPr>
            <a:xfrm>
              <a:off x="592125" y="2638875"/>
              <a:ext cx="1366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</a:rPr>
                <a:t>Embodied</a:t>
              </a:r>
              <a:endParaRPr sz="1800" b="1">
                <a:solidFill>
                  <a:schemeClr val="dk2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</a:rPr>
                <a:t>AI?</a:t>
              </a:r>
              <a:endParaRPr sz="1800" b="1">
                <a:solidFill>
                  <a:schemeClr val="dk2"/>
                </a:solidFill>
              </a:endParaRPr>
            </a:p>
          </p:txBody>
        </p:sp>
      </p:grpSp>
      <p:grpSp>
        <p:nvGrpSpPr>
          <p:cNvPr id="404" name="Google Shape;404;p44"/>
          <p:cNvGrpSpPr/>
          <p:nvPr/>
        </p:nvGrpSpPr>
        <p:grpSpPr>
          <a:xfrm>
            <a:off x="2786774" y="2802675"/>
            <a:ext cx="2281372" cy="806100"/>
            <a:chOff x="-190745" y="2571750"/>
            <a:chExt cx="2428800" cy="806100"/>
          </a:xfrm>
        </p:grpSpPr>
        <p:sp>
          <p:nvSpPr>
            <p:cNvPr id="405" name="Google Shape;405;p44"/>
            <p:cNvSpPr/>
            <p:nvPr/>
          </p:nvSpPr>
          <p:spPr>
            <a:xfrm>
              <a:off x="-190745" y="2571750"/>
              <a:ext cx="2428800" cy="806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dist="180975" dir="7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4"/>
            <p:cNvSpPr txBox="1"/>
            <p:nvPr/>
          </p:nvSpPr>
          <p:spPr>
            <a:xfrm>
              <a:off x="30634" y="2605350"/>
              <a:ext cx="2010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</a:rPr>
                <a:t>Neurosymbolic</a:t>
              </a:r>
              <a:endParaRPr sz="1800" b="1">
                <a:solidFill>
                  <a:schemeClr val="dk2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</a:rPr>
                <a:t>AI?</a:t>
              </a:r>
              <a:endParaRPr sz="1800" b="1">
                <a:solidFill>
                  <a:schemeClr val="dk2"/>
                </a:solidFill>
              </a:endParaRPr>
            </a:p>
          </p:txBody>
        </p:sp>
      </p:grpSp>
      <p:grpSp>
        <p:nvGrpSpPr>
          <p:cNvPr id="407" name="Google Shape;407;p44"/>
          <p:cNvGrpSpPr/>
          <p:nvPr/>
        </p:nvGrpSpPr>
        <p:grpSpPr>
          <a:xfrm>
            <a:off x="4624260" y="1585739"/>
            <a:ext cx="2052816" cy="806100"/>
            <a:chOff x="548365" y="2571750"/>
            <a:chExt cx="1454660" cy="806100"/>
          </a:xfrm>
        </p:grpSpPr>
        <p:sp>
          <p:nvSpPr>
            <p:cNvPr id="408" name="Google Shape;408;p44"/>
            <p:cNvSpPr/>
            <p:nvPr/>
          </p:nvSpPr>
          <p:spPr>
            <a:xfrm>
              <a:off x="592125" y="2571750"/>
              <a:ext cx="1410900" cy="806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dist="180975" dir="7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4"/>
            <p:cNvSpPr txBox="1"/>
            <p:nvPr/>
          </p:nvSpPr>
          <p:spPr>
            <a:xfrm>
              <a:off x="548365" y="2659488"/>
              <a:ext cx="13668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2"/>
                  </a:solidFill>
                </a:rPr>
                <a:t>AGI???</a:t>
              </a:r>
              <a:endParaRPr sz="2400" b="1">
                <a:solidFill>
                  <a:schemeClr val="dk2"/>
                </a:solidFill>
              </a:endParaRPr>
            </a:p>
          </p:txBody>
        </p:sp>
      </p:grpSp>
      <p:grpSp>
        <p:nvGrpSpPr>
          <p:cNvPr id="410" name="Google Shape;410;p44"/>
          <p:cNvGrpSpPr/>
          <p:nvPr/>
        </p:nvGrpSpPr>
        <p:grpSpPr>
          <a:xfrm>
            <a:off x="5874975" y="2802675"/>
            <a:ext cx="1410900" cy="806100"/>
            <a:chOff x="592125" y="2571750"/>
            <a:chExt cx="1410900" cy="806100"/>
          </a:xfrm>
        </p:grpSpPr>
        <p:sp>
          <p:nvSpPr>
            <p:cNvPr id="411" name="Google Shape;411;p44"/>
            <p:cNvSpPr/>
            <p:nvPr/>
          </p:nvSpPr>
          <p:spPr>
            <a:xfrm>
              <a:off x="592125" y="2571750"/>
              <a:ext cx="1410900" cy="806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dist="180975" dir="7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4"/>
            <p:cNvSpPr txBox="1"/>
            <p:nvPr/>
          </p:nvSpPr>
          <p:spPr>
            <a:xfrm>
              <a:off x="598100" y="2605350"/>
              <a:ext cx="1366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</a:rPr>
                <a:t>Interactive</a:t>
              </a:r>
              <a:endParaRPr sz="1800" b="1">
                <a:solidFill>
                  <a:schemeClr val="dk2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</a:rPr>
                <a:t>AI?</a:t>
              </a:r>
              <a:endParaRPr sz="1800" b="1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5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8" name="Google Shape;418;p45"/>
          <p:cNvSpPr txBox="1"/>
          <p:nvPr/>
        </p:nvSpPr>
        <p:spPr>
          <a:xfrm>
            <a:off x="295250" y="189850"/>
            <a:ext cx="728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BIG implementation gap</a:t>
            </a:r>
            <a:endParaRPr/>
          </a:p>
        </p:txBody>
      </p:sp>
      <p:grpSp>
        <p:nvGrpSpPr>
          <p:cNvPr id="419" name="Google Shape;419;p45"/>
          <p:cNvGrpSpPr/>
          <p:nvPr/>
        </p:nvGrpSpPr>
        <p:grpSpPr>
          <a:xfrm>
            <a:off x="1135681" y="1301551"/>
            <a:ext cx="6319177" cy="3512284"/>
            <a:chOff x="3133650" y="1701008"/>
            <a:chExt cx="2646000" cy="1726192"/>
          </a:xfrm>
        </p:grpSpPr>
        <p:sp>
          <p:nvSpPr>
            <p:cNvPr id="420" name="Google Shape;420;p45"/>
            <p:cNvSpPr/>
            <p:nvPr/>
          </p:nvSpPr>
          <p:spPr>
            <a:xfrm>
              <a:off x="4942050" y="1977575"/>
              <a:ext cx="837600" cy="476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9DAF8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5"/>
            <p:cNvSpPr/>
            <p:nvPr/>
          </p:nvSpPr>
          <p:spPr>
            <a:xfrm flipH="1">
              <a:off x="3133650" y="1977575"/>
              <a:ext cx="837600" cy="476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9DAF8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5"/>
            <p:cNvSpPr/>
            <p:nvPr/>
          </p:nvSpPr>
          <p:spPr>
            <a:xfrm rot="5400000">
              <a:off x="4205100" y="2898150"/>
              <a:ext cx="581400" cy="476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9DAF8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5"/>
            <p:cNvSpPr/>
            <p:nvPr/>
          </p:nvSpPr>
          <p:spPr>
            <a:xfrm>
              <a:off x="3639920" y="1701008"/>
              <a:ext cx="1681900" cy="1178000"/>
            </a:xfrm>
            <a:custGeom>
              <a:avLst/>
              <a:gdLst/>
              <a:ahLst/>
              <a:cxnLst/>
              <a:rect l="l" t="t" r="r" b="b"/>
              <a:pathLst>
                <a:path w="67276" h="47120" extrusionOk="0">
                  <a:moveTo>
                    <a:pt x="8587" y="7535"/>
                  </a:moveTo>
                  <a:cubicBezTo>
                    <a:pt x="11830" y="7535"/>
                    <a:pt x="14327" y="4446"/>
                    <a:pt x="17404" y="3421"/>
                  </a:cubicBezTo>
                  <a:cubicBezTo>
                    <a:pt x="24161" y="1170"/>
                    <a:pt x="31583" y="-916"/>
                    <a:pt x="38566" y="481"/>
                  </a:cubicBezTo>
                  <a:cubicBezTo>
                    <a:pt x="43416" y="1451"/>
                    <a:pt x="46717" y="6089"/>
                    <a:pt x="50911" y="8711"/>
                  </a:cubicBezTo>
                  <a:cubicBezTo>
                    <a:pt x="59403" y="14019"/>
                    <a:pt x="70674" y="25620"/>
                    <a:pt x="66194" y="34576"/>
                  </a:cubicBezTo>
                  <a:cubicBezTo>
                    <a:pt x="63085" y="40791"/>
                    <a:pt x="53651" y="41074"/>
                    <a:pt x="46796" y="42217"/>
                  </a:cubicBezTo>
                  <a:cubicBezTo>
                    <a:pt x="36330" y="43962"/>
                    <a:pt x="23883" y="50451"/>
                    <a:pt x="15053" y="44569"/>
                  </a:cubicBezTo>
                  <a:cubicBezTo>
                    <a:pt x="12645" y="42965"/>
                    <a:pt x="12231" y="39515"/>
                    <a:pt x="10938" y="36927"/>
                  </a:cubicBezTo>
                  <a:cubicBezTo>
                    <a:pt x="7917" y="30883"/>
                    <a:pt x="3967" y="25335"/>
                    <a:pt x="945" y="19292"/>
                  </a:cubicBezTo>
                  <a:cubicBezTo>
                    <a:pt x="-729" y="15944"/>
                    <a:pt x="44" y="11237"/>
                    <a:pt x="2121" y="8123"/>
                  </a:cubicBezTo>
                  <a:cubicBezTo>
                    <a:pt x="2675" y="7292"/>
                    <a:pt x="1761" y="5500"/>
                    <a:pt x="2709" y="5184"/>
                  </a:cubicBezTo>
                  <a:cubicBezTo>
                    <a:pt x="4382" y="4626"/>
                    <a:pt x="6236" y="5184"/>
                    <a:pt x="7999" y="5184"/>
                  </a:cubicBezTo>
                </a:path>
              </a:pathLst>
            </a:custGeom>
            <a:noFill/>
            <a:ln w="2857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24" name="Google Shape;424;p45"/>
          <p:cNvSpPr txBox="1"/>
          <p:nvPr/>
        </p:nvSpPr>
        <p:spPr>
          <a:xfrm>
            <a:off x="2796475" y="1172550"/>
            <a:ext cx="3688500" cy="39096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Goal alignment</a:t>
            </a: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Process</a:t>
            </a: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Talent</a:t>
            </a: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Tool evaluation</a:t>
            </a: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Compliance</a:t>
            </a: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Risk management</a:t>
            </a:r>
            <a:endParaRPr sz="22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6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implementation gap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0" name="Google Shape;430;p46"/>
          <p:cNvSpPr/>
          <p:nvPr/>
        </p:nvSpPr>
        <p:spPr>
          <a:xfrm>
            <a:off x="605925" y="3090150"/>
            <a:ext cx="7706700" cy="554100"/>
          </a:xfrm>
          <a:prstGeom prst="plaque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6"/>
          <p:cNvSpPr/>
          <p:nvPr/>
        </p:nvSpPr>
        <p:spPr>
          <a:xfrm>
            <a:off x="3562175" y="2538448"/>
            <a:ext cx="1595484" cy="1564704"/>
          </a:xfrm>
          <a:prstGeom prst="lightningBol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6"/>
          <p:cNvSpPr txBox="1"/>
          <p:nvPr/>
        </p:nvSpPr>
        <p:spPr>
          <a:xfrm>
            <a:off x="1674150" y="3093675"/>
            <a:ext cx="2342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mbria"/>
                <a:ea typeface="Cambria"/>
                <a:cs typeface="Cambria"/>
                <a:sym typeface="Cambria"/>
              </a:rPr>
              <a:t>“Generic” AI</a:t>
            </a:r>
            <a:endParaRPr sz="1800"/>
          </a:p>
        </p:txBody>
      </p:sp>
      <p:sp>
        <p:nvSpPr>
          <p:cNvPr id="433" name="Google Shape;433;p46"/>
          <p:cNvSpPr txBox="1"/>
          <p:nvPr/>
        </p:nvSpPr>
        <p:spPr>
          <a:xfrm>
            <a:off x="5074175" y="3078100"/>
            <a:ext cx="296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mbria"/>
                <a:ea typeface="Cambria"/>
                <a:cs typeface="Cambria"/>
                <a:sym typeface="Cambria"/>
              </a:rPr>
              <a:t>Specific needs</a:t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7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9" name="Google Shape;439;p47"/>
          <p:cNvSpPr txBox="1"/>
          <p:nvPr/>
        </p:nvSpPr>
        <p:spPr>
          <a:xfrm>
            <a:off x="295250" y="189850"/>
            <a:ext cx="728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 garden of needs</a:t>
            </a:r>
            <a:endParaRPr/>
          </a:p>
        </p:txBody>
      </p:sp>
      <p:pic>
        <p:nvPicPr>
          <p:cNvPr id="440" name="Google Shape;440;p47"/>
          <p:cNvPicPr preferRelativeResize="0"/>
          <p:nvPr/>
        </p:nvPicPr>
        <p:blipFill rotWithShape="1">
          <a:blip r:embed="rId4">
            <a:alphaModFix amt="43000"/>
          </a:blip>
          <a:srcRect l="3151" t="33519" r="39541"/>
          <a:stretch/>
        </p:blipFill>
        <p:spPr>
          <a:xfrm>
            <a:off x="0" y="948850"/>
            <a:ext cx="4508923" cy="419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7"/>
          <p:cNvPicPr preferRelativeResize="0"/>
          <p:nvPr/>
        </p:nvPicPr>
        <p:blipFill rotWithShape="1">
          <a:blip r:embed="rId4">
            <a:alphaModFix amt="43000"/>
          </a:blip>
          <a:srcRect l="2183" t="33519" r="37506"/>
          <a:stretch/>
        </p:blipFill>
        <p:spPr>
          <a:xfrm>
            <a:off x="4442400" y="948850"/>
            <a:ext cx="4701599" cy="419465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7"/>
          <p:cNvSpPr txBox="1"/>
          <p:nvPr/>
        </p:nvSpPr>
        <p:spPr>
          <a:xfrm>
            <a:off x="1562050" y="3843925"/>
            <a:ext cx="1954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Drug discovery</a:t>
            </a:r>
            <a:endParaRPr sz="19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3" name="Google Shape;443;p47"/>
          <p:cNvSpPr txBox="1"/>
          <p:nvPr/>
        </p:nvSpPr>
        <p:spPr>
          <a:xfrm>
            <a:off x="2458500" y="2423875"/>
            <a:ext cx="2557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Finding new galaxies</a:t>
            </a:r>
            <a:endParaRPr sz="16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4" name="Google Shape;444;p47"/>
          <p:cNvSpPr txBox="1"/>
          <p:nvPr/>
        </p:nvSpPr>
        <p:spPr>
          <a:xfrm>
            <a:off x="955725" y="1962175"/>
            <a:ext cx="1954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Manufacturing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5" name="Google Shape;445;p47"/>
          <p:cNvSpPr txBox="1"/>
          <p:nvPr/>
        </p:nvSpPr>
        <p:spPr>
          <a:xfrm>
            <a:off x="0" y="2903050"/>
            <a:ext cx="2557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Autonomous vehicles</a:t>
            </a:r>
            <a:endParaRPr sz="17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6" name="Google Shape;446;p47"/>
          <p:cNvSpPr txBox="1"/>
          <p:nvPr/>
        </p:nvSpPr>
        <p:spPr>
          <a:xfrm>
            <a:off x="0" y="1500250"/>
            <a:ext cx="291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Personalized education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7" name="Google Shape;447;p47"/>
          <p:cNvSpPr txBox="1"/>
          <p:nvPr/>
        </p:nvSpPr>
        <p:spPr>
          <a:xfrm>
            <a:off x="2671575" y="3447025"/>
            <a:ext cx="234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Election monitoring</a:t>
            </a:r>
            <a:endParaRPr sz="18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8" name="Google Shape;448;p47"/>
          <p:cNvSpPr txBox="1"/>
          <p:nvPr/>
        </p:nvSpPr>
        <p:spPr>
          <a:xfrm>
            <a:off x="4508925" y="1543700"/>
            <a:ext cx="17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New materials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9" name="Google Shape;449;p47"/>
          <p:cNvSpPr txBox="1"/>
          <p:nvPr/>
        </p:nvSpPr>
        <p:spPr>
          <a:xfrm>
            <a:off x="5685025" y="2110050"/>
            <a:ext cx="234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Weather prediction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0" name="Google Shape;450;p47"/>
          <p:cNvSpPr txBox="1"/>
          <p:nvPr/>
        </p:nvSpPr>
        <p:spPr>
          <a:xfrm>
            <a:off x="7047725" y="2571738"/>
            <a:ext cx="234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Water quality</a:t>
            </a:r>
            <a:endParaRPr sz="16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1" name="Google Shape;451;p47"/>
          <p:cNvSpPr txBox="1"/>
          <p:nvPr/>
        </p:nvSpPr>
        <p:spPr>
          <a:xfrm>
            <a:off x="42500" y="4205613"/>
            <a:ext cx="2344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Mental health</a:t>
            </a:r>
            <a:endParaRPr sz="20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2" name="Google Shape;452;p47"/>
          <p:cNvSpPr txBox="1"/>
          <p:nvPr/>
        </p:nvSpPr>
        <p:spPr>
          <a:xfrm>
            <a:off x="4228425" y="2712750"/>
            <a:ext cx="2654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Proving math theorems</a:t>
            </a:r>
            <a:endParaRPr sz="17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3" name="Google Shape;453;p47"/>
          <p:cNvSpPr txBox="1"/>
          <p:nvPr/>
        </p:nvSpPr>
        <p:spPr>
          <a:xfrm>
            <a:off x="5493950" y="3845438"/>
            <a:ext cx="2344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Traffic control</a:t>
            </a:r>
            <a:endParaRPr sz="19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4" name="Google Shape;454;p47"/>
          <p:cNvSpPr txBox="1"/>
          <p:nvPr/>
        </p:nvSpPr>
        <p:spPr>
          <a:xfrm>
            <a:off x="1884225" y="1038325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Economic prediction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5" name="Google Shape;455;p47"/>
          <p:cNvSpPr txBox="1"/>
          <p:nvPr/>
        </p:nvSpPr>
        <p:spPr>
          <a:xfrm>
            <a:off x="4572000" y="4379900"/>
            <a:ext cx="3309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Equal access to healthcare</a:t>
            </a:r>
            <a:endParaRPr sz="20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6" name="Google Shape;456;p47"/>
          <p:cNvSpPr txBox="1"/>
          <p:nvPr/>
        </p:nvSpPr>
        <p:spPr>
          <a:xfrm>
            <a:off x="5940050" y="1038325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Elderly care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7" name="Google Shape;457;p47"/>
          <p:cNvSpPr txBox="1"/>
          <p:nvPr/>
        </p:nvSpPr>
        <p:spPr>
          <a:xfrm>
            <a:off x="6169750" y="3271450"/>
            <a:ext cx="234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Animal behavior</a:t>
            </a:r>
            <a:endParaRPr sz="18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8" name="Google Shape;458;p47"/>
          <p:cNvSpPr txBox="1"/>
          <p:nvPr/>
        </p:nvSpPr>
        <p:spPr>
          <a:xfrm>
            <a:off x="2554425" y="1954413"/>
            <a:ext cx="1954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Wildfire monitoring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9" name="Google Shape;459;p47"/>
          <p:cNvSpPr txBox="1"/>
          <p:nvPr/>
        </p:nvSpPr>
        <p:spPr>
          <a:xfrm>
            <a:off x="6292125" y="1640500"/>
            <a:ext cx="234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Human psychology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8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5" name="Google Shape;465;p48"/>
          <p:cNvSpPr txBox="1"/>
          <p:nvPr/>
        </p:nvSpPr>
        <p:spPr>
          <a:xfrm>
            <a:off x="295250" y="189850"/>
            <a:ext cx="728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 garden of needs</a:t>
            </a:r>
            <a:endParaRPr/>
          </a:p>
        </p:txBody>
      </p:sp>
      <p:pic>
        <p:nvPicPr>
          <p:cNvPr id="466" name="Google Shape;466;p48"/>
          <p:cNvPicPr preferRelativeResize="0"/>
          <p:nvPr/>
        </p:nvPicPr>
        <p:blipFill rotWithShape="1">
          <a:blip r:embed="rId4">
            <a:alphaModFix amt="43000"/>
          </a:blip>
          <a:srcRect l="3151" t="33519" r="39541"/>
          <a:stretch/>
        </p:blipFill>
        <p:spPr>
          <a:xfrm>
            <a:off x="0" y="948850"/>
            <a:ext cx="4508923" cy="419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8"/>
          <p:cNvPicPr preferRelativeResize="0"/>
          <p:nvPr/>
        </p:nvPicPr>
        <p:blipFill rotWithShape="1">
          <a:blip r:embed="rId4">
            <a:alphaModFix amt="43000"/>
          </a:blip>
          <a:srcRect l="2183" t="33519" r="37506"/>
          <a:stretch/>
        </p:blipFill>
        <p:spPr>
          <a:xfrm>
            <a:off x="4442400" y="948850"/>
            <a:ext cx="4701599" cy="4194651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8"/>
          <p:cNvSpPr txBox="1"/>
          <p:nvPr/>
        </p:nvSpPr>
        <p:spPr>
          <a:xfrm>
            <a:off x="1562050" y="3843925"/>
            <a:ext cx="2460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Client management</a:t>
            </a:r>
            <a:endParaRPr sz="19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9" name="Google Shape;469;p48"/>
          <p:cNvSpPr txBox="1"/>
          <p:nvPr/>
        </p:nvSpPr>
        <p:spPr>
          <a:xfrm>
            <a:off x="2458500" y="2423875"/>
            <a:ext cx="2557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Accounting</a:t>
            </a:r>
            <a:endParaRPr sz="16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0" name="Google Shape;470;p48"/>
          <p:cNvSpPr txBox="1"/>
          <p:nvPr/>
        </p:nvSpPr>
        <p:spPr>
          <a:xfrm>
            <a:off x="955725" y="1962175"/>
            <a:ext cx="1954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Manufacturing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1" name="Google Shape;471;p48"/>
          <p:cNvSpPr txBox="1"/>
          <p:nvPr/>
        </p:nvSpPr>
        <p:spPr>
          <a:xfrm>
            <a:off x="0" y="2903050"/>
            <a:ext cx="2557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Customer service</a:t>
            </a:r>
            <a:endParaRPr sz="17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2" name="Google Shape;472;p48"/>
          <p:cNvSpPr txBox="1"/>
          <p:nvPr/>
        </p:nvSpPr>
        <p:spPr>
          <a:xfrm>
            <a:off x="0" y="1500250"/>
            <a:ext cx="291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Professional development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3" name="Google Shape;473;p48"/>
          <p:cNvSpPr txBox="1"/>
          <p:nvPr/>
        </p:nvSpPr>
        <p:spPr>
          <a:xfrm>
            <a:off x="2671575" y="3447025"/>
            <a:ext cx="234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Scheduling</a:t>
            </a:r>
            <a:endParaRPr sz="18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4" name="Google Shape;474;p48"/>
          <p:cNvSpPr txBox="1"/>
          <p:nvPr/>
        </p:nvSpPr>
        <p:spPr>
          <a:xfrm>
            <a:off x="4508925" y="1543700"/>
            <a:ext cx="17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R&amp;D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5" name="Google Shape;475;p48"/>
          <p:cNvSpPr txBox="1"/>
          <p:nvPr/>
        </p:nvSpPr>
        <p:spPr>
          <a:xfrm>
            <a:off x="5685025" y="2110050"/>
            <a:ext cx="234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Government relations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6" name="Google Shape;476;p48"/>
          <p:cNvSpPr txBox="1"/>
          <p:nvPr/>
        </p:nvSpPr>
        <p:spPr>
          <a:xfrm>
            <a:off x="6971525" y="2571738"/>
            <a:ext cx="234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Employee satisfaction</a:t>
            </a:r>
            <a:endParaRPr sz="16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7" name="Google Shape;477;p48"/>
          <p:cNvSpPr txBox="1"/>
          <p:nvPr/>
        </p:nvSpPr>
        <p:spPr>
          <a:xfrm>
            <a:off x="42500" y="4205613"/>
            <a:ext cx="2344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Supply chain</a:t>
            </a:r>
            <a:endParaRPr sz="20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8" name="Google Shape;478;p48"/>
          <p:cNvSpPr txBox="1"/>
          <p:nvPr/>
        </p:nvSpPr>
        <p:spPr>
          <a:xfrm>
            <a:off x="4228425" y="2712750"/>
            <a:ext cx="2654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Talent recruiting</a:t>
            </a:r>
            <a:endParaRPr sz="17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9" name="Google Shape;479;p48"/>
          <p:cNvSpPr txBox="1"/>
          <p:nvPr/>
        </p:nvSpPr>
        <p:spPr>
          <a:xfrm>
            <a:off x="5493950" y="3845450"/>
            <a:ext cx="2803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Computing resources</a:t>
            </a:r>
            <a:endParaRPr sz="19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0" name="Google Shape;480;p48"/>
          <p:cNvSpPr txBox="1"/>
          <p:nvPr/>
        </p:nvSpPr>
        <p:spPr>
          <a:xfrm>
            <a:off x="1884225" y="1038325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Market prediction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1" name="Google Shape;481;p48"/>
          <p:cNvSpPr txBox="1"/>
          <p:nvPr/>
        </p:nvSpPr>
        <p:spPr>
          <a:xfrm>
            <a:off x="4572000" y="4379900"/>
            <a:ext cx="3309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Energy efficiency</a:t>
            </a:r>
            <a:endParaRPr sz="20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2" name="Google Shape;482;p48"/>
          <p:cNvSpPr txBox="1"/>
          <p:nvPr/>
        </p:nvSpPr>
        <p:spPr>
          <a:xfrm>
            <a:off x="5940050" y="1038325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Employee management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3" name="Google Shape;483;p48"/>
          <p:cNvSpPr txBox="1"/>
          <p:nvPr/>
        </p:nvSpPr>
        <p:spPr>
          <a:xfrm>
            <a:off x="6169750" y="3271450"/>
            <a:ext cx="273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Machinery maintenance</a:t>
            </a:r>
            <a:endParaRPr sz="18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4" name="Google Shape;484;p48"/>
          <p:cNvSpPr txBox="1"/>
          <p:nvPr/>
        </p:nvSpPr>
        <p:spPr>
          <a:xfrm>
            <a:off x="2554425" y="1954413"/>
            <a:ext cx="1954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PR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5" name="Google Shape;485;p48"/>
          <p:cNvSpPr txBox="1"/>
          <p:nvPr/>
        </p:nvSpPr>
        <p:spPr>
          <a:xfrm>
            <a:off x="6292125" y="1640500"/>
            <a:ext cx="234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Community giveback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9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1" name="Google Shape;491;p49"/>
          <p:cNvSpPr txBox="1"/>
          <p:nvPr/>
        </p:nvSpPr>
        <p:spPr>
          <a:xfrm>
            <a:off x="295250" y="189850"/>
            <a:ext cx="728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 garden of needs</a:t>
            </a:r>
            <a:endParaRPr/>
          </a:p>
        </p:txBody>
      </p:sp>
      <p:pic>
        <p:nvPicPr>
          <p:cNvPr id="492" name="Google Shape;492;p49"/>
          <p:cNvPicPr preferRelativeResize="0"/>
          <p:nvPr/>
        </p:nvPicPr>
        <p:blipFill rotWithShape="1">
          <a:blip r:embed="rId4">
            <a:alphaModFix amt="43000"/>
          </a:blip>
          <a:srcRect l="3151" t="33519" r="39541"/>
          <a:stretch/>
        </p:blipFill>
        <p:spPr>
          <a:xfrm>
            <a:off x="0" y="948850"/>
            <a:ext cx="4508923" cy="419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9"/>
          <p:cNvPicPr preferRelativeResize="0"/>
          <p:nvPr/>
        </p:nvPicPr>
        <p:blipFill rotWithShape="1">
          <a:blip r:embed="rId4">
            <a:alphaModFix amt="43000"/>
          </a:blip>
          <a:srcRect l="2183" t="33519" r="37506"/>
          <a:stretch/>
        </p:blipFill>
        <p:spPr>
          <a:xfrm>
            <a:off x="4442400" y="948850"/>
            <a:ext cx="4701599" cy="419465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9"/>
          <p:cNvSpPr txBox="1"/>
          <p:nvPr/>
        </p:nvSpPr>
        <p:spPr>
          <a:xfrm>
            <a:off x="1562050" y="3843925"/>
            <a:ext cx="1954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Digital access</a:t>
            </a:r>
            <a:endParaRPr sz="19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5" name="Google Shape;495;p49"/>
          <p:cNvSpPr txBox="1"/>
          <p:nvPr/>
        </p:nvSpPr>
        <p:spPr>
          <a:xfrm>
            <a:off x="2458500" y="2423875"/>
            <a:ext cx="2557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Law enforcement</a:t>
            </a:r>
            <a:endParaRPr sz="16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6" name="Google Shape;496;p49"/>
          <p:cNvSpPr txBox="1"/>
          <p:nvPr/>
        </p:nvSpPr>
        <p:spPr>
          <a:xfrm>
            <a:off x="566025" y="1962175"/>
            <a:ext cx="234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Supporting businesses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7" name="Google Shape;497;p49"/>
          <p:cNvSpPr txBox="1"/>
          <p:nvPr/>
        </p:nvSpPr>
        <p:spPr>
          <a:xfrm>
            <a:off x="0" y="2903050"/>
            <a:ext cx="2557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Transportation</a:t>
            </a:r>
            <a:endParaRPr sz="17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8" name="Google Shape;498;p49"/>
          <p:cNvSpPr txBox="1"/>
          <p:nvPr/>
        </p:nvSpPr>
        <p:spPr>
          <a:xfrm>
            <a:off x="0" y="1500250"/>
            <a:ext cx="291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Education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9" name="Google Shape;499;p49"/>
          <p:cNvSpPr txBox="1"/>
          <p:nvPr/>
        </p:nvSpPr>
        <p:spPr>
          <a:xfrm>
            <a:off x="2671575" y="3447025"/>
            <a:ext cx="234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Election monitoring</a:t>
            </a:r>
            <a:endParaRPr sz="18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0" name="Google Shape;500;p49"/>
          <p:cNvSpPr txBox="1"/>
          <p:nvPr/>
        </p:nvSpPr>
        <p:spPr>
          <a:xfrm>
            <a:off x="4508925" y="1543700"/>
            <a:ext cx="17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Community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1" name="Google Shape;501;p49"/>
          <p:cNvSpPr txBox="1"/>
          <p:nvPr/>
        </p:nvSpPr>
        <p:spPr>
          <a:xfrm>
            <a:off x="5685025" y="2110050"/>
            <a:ext cx="282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Protecting natural resources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2" name="Google Shape;502;p49"/>
          <p:cNvSpPr txBox="1"/>
          <p:nvPr/>
        </p:nvSpPr>
        <p:spPr>
          <a:xfrm>
            <a:off x="7047725" y="2571738"/>
            <a:ext cx="234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Water quality</a:t>
            </a:r>
            <a:endParaRPr sz="16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3" name="Google Shape;503;p49"/>
          <p:cNvSpPr txBox="1"/>
          <p:nvPr/>
        </p:nvSpPr>
        <p:spPr>
          <a:xfrm>
            <a:off x="42500" y="4205613"/>
            <a:ext cx="2344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Mental health</a:t>
            </a:r>
            <a:endParaRPr sz="20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4" name="Google Shape;504;p49"/>
          <p:cNvSpPr txBox="1"/>
          <p:nvPr/>
        </p:nvSpPr>
        <p:spPr>
          <a:xfrm>
            <a:off x="4228425" y="2712750"/>
            <a:ext cx="2654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Local politics</a:t>
            </a:r>
            <a:endParaRPr sz="17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5" name="Google Shape;505;p49"/>
          <p:cNvSpPr txBox="1"/>
          <p:nvPr/>
        </p:nvSpPr>
        <p:spPr>
          <a:xfrm>
            <a:off x="5493950" y="3845438"/>
            <a:ext cx="2344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Traffic control</a:t>
            </a:r>
            <a:endParaRPr sz="19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6" name="Google Shape;506;p49"/>
          <p:cNvSpPr txBox="1"/>
          <p:nvPr/>
        </p:nvSpPr>
        <p:spPr>
          <a:xfrm>
            <a:off x="1884225" y="1038325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Economic development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7" name="Google Shape;507;p49"/>
          <p:cNvSpPr txBox="1"/>
          <p:nvPr/>
        </p:nvSpPr>
        <p:spPr>
          <a:xfrm>
            <a:off x="4572000" y="4379900"/>
            <a:ext cx="3309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Equal access to healthcare</a:t>
            </a:r>
            <a:endParaRPr sz="20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8" name="Google Shape;508;p49"/>
          <p:cNvSpPr txBox="1"/>
          <p:nvPr/>
        </p:nvSpPr>
        <p:spPr>
          <a:xfrm>
            <a:off x="5940050" y="1038325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Elderly care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9" name="Google Shape;509;p49"/>
          <p:cNvSpPr txBox="1"/>
          <p:nvPr/>
        </p:nvSpPr>
        <p:spPr>
          <a:xfrm>
            <a:off x="6169750" y="3271450"/>
            <a:ext cx="234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Tax</a:t>
            </a:r>
            <a:endParaRPr sz="18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0" name="Google Shape;510;p49"/>
          <p:cNvSpPr txBox="1"/>
          <p:nvPr/>
        </p:nvSpPr>
        <p:spPr>
          <a:xfrm>
            <a:off x="2671575" y="1976125"/>
            <a:ext cx="1954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Sustainability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1" name="Google Shape;511;p49"/>
          <p:cNvSpPr txBox="1"/>
          <p:nvPr/>
        </p:nvSpPr>
        <p:spPr>
          <a:xfrm>
            <a:off x="6292125" y="1640500"/>
            <a:ext cx="234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Workforce development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600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5575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4549" y="1184163"/>
            <a:ext cx="2874652" cy="287465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0"/>
          <p:cNvSpPr txBox="1"/>
          <p:nvPr/>
        </p:nvSpPr>
        <p:spPr>
          <a:xfrm>
            <a:off x="6207700" y="4544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Image credit: Dalle-3</a:t>
            </a:r>
            <a:endParaRPr sz="1800" b="1">
              <a:solidFill>
                <a:srgbClr val="B7B7B7"/>
              </a:solidFill>
            </a:endParaRPr>
          </a:p>
        </p:txBody>
      </p:sp>
      <p:sp>
        <p:nvSpPr>
          <p:cNvPr id="520" name="Google Shape;520;p50"/>
          <p:cNvSpPr txBox="1"/>
          <p:nvPr/>
        </p:nvSpPr>
        <p:spPr>
          <a:xfrm>
            <a:off x="226600" y="173200"/>
            <a:ext cx="735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Stronger collaboration</a:t>
            </a:r>
            <a:endParaRPr sz="32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21" name="Google Shape;521;p50"/>
          <p:cNvCxnSpPr>
            <a:stCxn id="522" idx="3"/>
            <a:endCxn id="522" idx="3"/>
          </p:cNvCxnSpPr>
          <p:nvPr/>
        </p:nvCxnSpPr>
        <p:spPr>
          <a:xfrm>
            <a:off x="9144050" y="275742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/>
          <p:nvPr/>
        </p:nvSpPr>
        <p:spPr>
          <a:xfrm>
            <a:off x="198325" y="3521950"/>
            <a:ext cx="2446200" cy="13101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4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Michigan Institute for Data Science</a:t>
            </a: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4"/>
          <p:cNvSpPr/>
          <p:nvPr/>
        </p:nvSpPr>
        <p:spPr>
          <a:xfrm>
            <a:off x="198325" y="1117150"/>
            <a:ext cx="2446200" cy="2124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4"/>
          <p:cNvSpPr txBox="1"/>
          <p:nvPr/>
        </p:nvSpPr>
        <p:spPr>
          <a:xfrm>
            <a:off x="230575" y="1165525"/>
            <a:ext cx="2446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mbria"/>
                <a:ea typeface="Cambria"/>
                <a:cs typeface="Cambria"/>
                <a:sym typeface="Cambria"/>
              </a:rPr>
              <a:t>530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+ faculty affiliates, making us the </a:t>
            </a:r>
            <a:r>
              <a:rPr lang="en-US" sz="1800" b="1">
                <a:latin typeface="Cambria"/>
                <a:ea typeface="Cambria"/>
                <a:cs typeface="Cambria"/>
                <a:sym typeface="Cambria"/>
              </a:rPr>
              <a:t>largest 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data science and AI institute at a US university and one of the most scientifically diverse.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9" name="Google Shape;1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775" y="1165525"/>
            <a:ext cx="6467226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4"/>
          <p:cNvSpPr txBox="1"/>
          <p:nvPr/>
        </p:nvSpPr>
        <p:spPr>
          <a:xfrm>
            <a:off x="198325" y="3559150"/>
            <a:ext cx="2446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mbria"/>
                <a:ea typeface="Cambria"/>
                <a:cs typeface="Cambria"/>
                <a:sym typeface="Cambria"/>
              </a:rPr>
              <a:t>&gt;1000 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students and postdoctoral trainees in our community.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51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226600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3095575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6">
            <a:alphaModFix amt="29000"/>
          </a:blip>
          <a:stretch>
            <a:fillRect/>
          </a:stretch>
        </p:blipFill>
        <p:spPr>
          <a:xfrm>
            <a:off x="5964549" y="1184163"/>
            <a:ext cx="2874652" cy="2874652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1"/>
          <p:cNvSpPr txBox="1"/>
          <p:nvPr/>
        </p:nvSpPr>
        <p:spPr>
          <a:xfrm>
            <a:off x="6207700" y="4544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Image credit: Dalle-3</a:t>
            </a:r>
            <a:endParaRPr sz="1800" b="1">
              <a:solidFill>
                <a:srgbClr val="B7B7B7"/>
              </a:solidFill>
            </a:endParaRPr>
          </a:p>
        </p:txBody>
      </p:sp>
      <p:sp>
        <p:nvSpPr>
          <p:cNvPr id="531" name="Google Shape;531;p51"/>
          <p:cNvSpPr txBox="1"/>
          <p:nvPr/>
        </p:nvSpPr>
        <p:spPr>
          <a:xfrm>
            <a:off x="230575" y="189850"/>
            <a:ext cx="735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Potential vs. Risk</a:t>
            </a:r>
            <a:endParaRPr sz="32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32" name="Google Shape;532;p51"/>
          <p:cNvSpPr txBox="1"/>
          <p:nvPr/>
        </p:nvSpPr>
        <p:spPr>
          <a:xfrm>
            <a:off x="50" y="1841525"/>
            <a:ext cx="9144000" cy="1831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Cambria"/>
                <a:ea typeface="Cambria"/>
                <a:cs typeface="Cambria"/>
                <a:sym typeface="Cambria"/>
              </a:rPr>
              <a:t>Academia, industry and government collaboration throughout development and implementation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Defining and testing proper guardrails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Transparency and accessibility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Use-inspired research and development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“Third-party” assessment and validation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Equitable access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33" name="Google Shape;533;p51"/>
          <p:cNvCxnSpPr>
            <a:stCxn id="532" idx="3"/>
            <a:endCxn id="532" idx="3"/>
          </p:cNvCxnSpPr>
          <p:nvPr/>
        </p:nvCxnSpPr>
        <p:spPr>
          <a:xfrm>
            <a:off x="9144050" y="275742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52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226600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2"/>
          <p:cNvPicPr preferRelativeResize="0"/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3095575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2"/>
          <p:cNvPicPr preferRelativeResize="0"/>
          <p:nvPr/>
        </p:nvPicPr>
        <p:blipFill>
          <a:blip r:embed="rId6">
            <a:alphaModFix amt="29000"/>
          </a:blip>
          <a:stretch>
            <a:fillRect/>
          </a:stretch>
        </p:blipFill>
        <p:spPr>
          <a:xfrm>
            <a:off x="5964549" y="1184163"/>
            <a:ext cx="2874652" cy="287465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2"/>
          <p:cNvSpPr txBox="1"/>
          <p:nvPr/>
        </p:nvSpPr>
        <p:spPr>
          <a:xfrm>
            <a:off x="6207700" y="4544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Image credit: Dalle-3</a:t>
            </a:r>
            <a:endParaRPr sz="1800" b="1">
              <a:solidFill>
                <a:srgbClr val="B7B7B7"/>
              </a:solidFill>
            </a:endParaRPr>
          </a:p>
        </p:txBody>
      </p:sp>
      <p:sp>
        <p:nvSpPr>
          <p:cNvPr id="542" name="Google Shape;542;p52"/>
          <p:cNvSpPr txBox="1"/>
          <p:nvPr/>
        </p:nvSpPr>
        <p:spPr>
          <a:xfrm>
            <a:off x="230575" y="189850"/>
            <a:ext cx="735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Potential vs. Risk</a:t>
            </a:r>
            <a:endParaRPr sz="32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3" name="Google Shape;543;p52"/>
          <p:cNvSpPr txBox="1"/>
          <p:nvPr/>
        </p:nvSpPr>
        <p:spPr>
          <a:xfrm>
            <a:off x="50" y="1841525"/>
            <a:ext cx="9144000" cy="12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latin typeface="Cambria"/>
                <a:ea typeface="Cambria"/>
                <a:cs typeface="Cambria"/>
                <a:sym typeface="Cambria"/>
              </a:rPr>
              <a:t>Example</a:t>
            </a:r>
            <a:endParaRPr sz="17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Cambria"/>
                <a:ea typeface="Cambria"/>
                <a:cs typeface="Cambria"/>
                <a:sym typeface="Cambria"/>
              </a:rPr>
              <a:t>Collaboration between the Michigan Institute for Data Science, Microsoft, Rocket Companies Ethical AI.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44" name="Google Shape;544;p52"/>
          <p:cNvCxnSpPr>
            <a:stCxn id="543" idx="3"/>
            <a:endCxn id="543" idx="3"/>
          </p:cNvCxnSpPr>
          <p:nvPr/>
        </p:nvCxnSpPr>
        <p:spPr>
          <a:xfrm>
            <a:off x="9144050" y="24572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53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226600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3"/>
          <p:cNvPicPr preferRelativeResize="0"/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3095575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3"/>
          <p:cNvPicPr preferRelativeResize="0"/>
          <p:nvPr/>
        </p:nvPicPr>
        <p:blipFill>
          <a:blip r:embed="rId6">
            <a:alphaModFix amt="29000"/>
          </a:blip>
          <a:stretch>
            <a:fillRect/>
          </a:stretch>
        </p:blipFill>
        <p:spPr>
          <a:xfrm>
            <a:off x="5964549" y="1184163"/>
            <a:ext cx="2874652" cy="287465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3"/>
          <p:cNvSpPr txBox="1"/>
          <p:nvPr/>
        </p:nvSpPr>
        <p:spPr>
          <a:xfrm>
            <a:off x="6207700" y="4544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Image credit: Dalle-3</a:t>
            </a:r>
            <a:endParaRPr sz="1800" b="1">
              <a:solidFill>
                <a:srgbClr val="B7B7B7"/>
              </a:solidFill>
            </a:endParaRPr>
          </a:p>
        </p:txBody>
      </p:sp>
      <p:sp>
        <p:nvSpPr>
          <p:cNvPr id="553" name="Google Shape;553;p53"/>
          <p:cNvSpPr txBox="1"/>
          <p:nvPr/>
        </p:nvSpPr>
        <p:spPr>
          <a:xfrm>
            <a:off x="230575" y="189850"/>
            <a:ext cx="735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Upskilling</a:t>
            </a:r>
            <a:endParaRPr sz="32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4" name="Google Shape;554;p53"/>
          <p:cNvSpPr txBox="1"/>
          <p:nvPr/>
        </p:nvSpPr>
        <p:spPr>
          <a:xfrm>
            <a:off x="50" y="1841525"/>
            <a:ext cx="9144000" cy="1847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Training university professors and researchers together with industry and government data / AI developers and users.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Connecting developers and users with research breakthroughs.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Defining essential skills for the workforce of the future.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55" name="Google Shape;555;p53"/>
          <p:cNvCxnSpPr>
            <a:stCxn id="554" idx="3"/>
            <a:endCxn id="554" idx="3"/>
          </p:cNvCxnSpPr>
          <p:nvPr/>
        </p:nvCxnSpPr>
        <p:spPr>
          <a:xfrm>
            <a:off x="9144050" y="27650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4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226600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4"/>
          <p:cNvPicPr preferRelativeResize="0"/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3095575" y="118700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4"/>
          <p:cNvPicPr preferRelativeResize="0"/>
          <p:nvPr/>
        </p:nvPicPr>
        <p:blipFill>
          <a:blip r:embed="rId6">
            <a:alphaModFix amt="29000"/>
          </a:blip>
          <a:stretch>
            <a:fillRect/>
          </a:stretch>
        </p:blipFill>
        <p:spPr>
          <a:xfrm>
            <a:off x="5964549" y="1184163"/>
            <a:ext cx="2874652" cy="2874652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4"/>
          <p:cNvSpPr txBox="1"/>
          <p:nvPr/>
        </p:nvSpPr>
        <p:spPr>
          <a:xfrm>
            <a:off x="6207700" y="4544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Image credit: Dalle-3</a:t>
            </a:r>
            <a:endParaRPr sz="1800" b="1">
              <a:solidFill>
                <a:srgbClr val="B7B7B7"/>
              </a:solidFill>
            </a:endParaRPr>
          </a:p>
        </p:txBody>
      </p:sp>
      <p:sp>
        <p:nvSpPr>
          <p:cNvPr id="564" name="Google Shape;564;p54"/>
          <p:cNvSpPr txBox="1"/>
          <p:nvPr/>
        </p:nvSpPr>
        <p:spPr>
          <a:xfrm>
            <a:off x="230575" y="189850"/>
            <a:ext cx="735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Upskilling</a:t>
            </a:r>
            <a:endParaRPr sz="32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5" name="Google Shape;565;p54"/>
          <p:cNvSpPr txBox="1"/>
          <p:nvPr/>
        </p:nvSpPr>
        <p:spPr>
          <a:xfrm>
            <a:off x="50" y="1841525"/>
            <a:ext cx="9144000" cy="2185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Examples</a:t>
            </a:r>
            <a:endParaRPr sz="20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Joint postdoctoral and student training programs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Summer academies for data / AI developers and users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Students for industry and government research</a:t>
            </a: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66" name="Google Shape;566;p54"/>
          <p:cNvCxnSpPr>
            <a:stCxn id="565" idx="3"/>
            <a:endCxn id="565" idx="3"/>
          </p:cNvCxnSpPr>
          <p:nvPr/>
        </p:nvCxnSpPr>
        <p:spPr>
          <a:xfrm>
            <a:off x="9144050" y="293442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55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341225" y="1631903"/>
            <a:ext cx="2381000" cy="238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5"/>
          <p:cNvPicPr preferRelativeResize="0"/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6039900" y="1647425"/>
            <a:ext cx="2365450" cy="236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5"/>
          <p:cNvSpPr txBox="1"/>
          <p:nvPr/>
        </p:nvSpPr>
        <p:spPr>
          <a:xfrm>
            <a:off x="6207700" y="4544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Image credit: Dalle-3</a:t>
            </a:r>
            <a:endParaRPr sz="1800" b="1">
              <a:solidFill>
                <a:srgbClr val="B7B7B7"/>
              </a:solidFill>
            </a:endParaRPr>
          </a:p>
        </p:txBody>
      </p:sp>
      <p:cxnSp>
        <p:nvCxnSpPr>
          <p:cNvPr id="574" name="Google Shape;574;p55"/>
          <p:cNvCxnSpPr>
            <a:stCxn id="575" idx="3"/>
            <a:endCxn id="575" idx="3"/>
          </p:cNvCxnSpPr>
          <p:nvPr/>
        </p:nvCxnSpPr>
        <p:spPr>
          <a:xfrm>
            <a:off x="2868950" y="206472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6" name="Google Shape;576;p55"/>
          <p:cNvSpPr/>
          <p:nvPr/>
        </p:nvSpPr>
        <p:spPr>
          <a:xfrm>
            <a:off x="2722225" y="1772750"/>
            <a:ext cx="3317700" cy="677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55"/>
          <p:cNvSpPr txBox="1"/>
          <p:nvPr/>
        </p:nvSpPr>
        <p:spPr>
          <a:xfrm>
            <a:off x="3308250" y="1880450"/>
            <a:ext cx="267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Research innovation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8" name="Google Shape;578;p55"/>
          <p:cNvSpPr/>
          <p:nvPr/>
        </p:nvSpPr>
        <p:spPr>
          <a:xfrm>
            <a:off x="2722225" y="2491600"/>
            <a:ext cx="3317700" cy="677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55"/>
          <p:cNvSpPr txBox="1"/>
          <p:nvPr/>
        </p:nvSpPr>
        <p:spPr>
          <a:xfrm>
            <a:off x="3360025" y="2599300"/>
            <a:ext cx="267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Co-development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80" name="Google Shape;580;p55"/>
          <p:cNvSpPr/>
          <p:nvPr/>
        </p:nvSpPr>
        <p:spPr>
          <a:xfrm>
            <a:off x="2722225" y="3253600"/>
            <a:ext cx="3317700" cy="677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5"/>
          <p:cNvSpPr txBox="1"/>
          <p:nvPr/>
        </p:nvSpPr>
        <p:spPr>
          <a:xfrm>
            <a:off x="3360025" y="3361300"/>
            <a:ext cx="267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Use cases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82" name="Google Shape;582;p55"/>
          <p:cNvSpPr txBox="1"/>
          <p:nvPr/>
        </p:nvSpPr>
        <p:spPr>
          <a:xfrm>
            <a:off x="230575" y="189850"/>
            <a:ext cx="735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Meeting specific needs</a:t>
            </a:r>
            <a:endParaRPr sz="32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56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45599" y="1631900"/>
            <a:ext cx="2524227" cy="252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6"/>
          <p:cNvPicPr preferRelativeResize="0"/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6573300" y="1647425"/>
            <a:ext cx="2508675" cy="250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6"/>
          <p:cNvSpPr txBox="1"/>
          <p:nvPr/>
        </p:nvSpPr>
        <p:spPr>
          <a:xfrm>
            <a:off x="6207700" y="4544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Image credit: Dalle-3</a:t>
            </a:r>
            <a:endParaRPr sz="1800" b="1">
              <a:solidFill>
                <a:srgbClr val="B7B7B7"/>
              </a:solidFill>
            </a:endParaRPr>
          </a:p>
        </p:txBody>
      </p:sp>
      <p:cxnSp>
        <p:nvCxnSpPr>
          <p:cNvPr id="590" name="Google Shape;590;p56"/>
          <p:cNvCxnSpPr>
            <a:stCxn id="591" idx="3"/>
            <a:endCxn id="591" idx="3"/>
          </p:cNvCxnSpPr>
          <p:nvPr/>
        </p:nvCxnSpPr>
        <p:spPr>
          <a:xfrm>
            <a:off x="2868950" y="206472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2" name="Google Shape;592;p56"/>
          <p:cNvSpPr txBox="1"/>
          <p:nvPr/>
        </p:nvSpPr>
        <p:spPr>
          <a:xfrm>
            <a:off x="2569825" y="1647425"/>
            <a:ext cx="4003500" cy="2524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Examples</a:t>
            </a:r>
            <a:endParaRPr sz="20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Modifying industry-developed data / AI platforms for academic research use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Providing “sandboxes” for academic researchers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Co-develop data / AI tools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3" name="Google Shape;593;p56"/>
          <p:cNvSpPr txBox="1"/>
          <p:nvPr/>
        </p:nvSpPr>
        <p:spPr>
          <a:xfrm>
            <a:off x="230575" y="189850"/>
            <a:ext cx="735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Meeting specific needs</a:t>
            </a:r>
            <a:endParaRPr sz="32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7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9" name="Google Shape;599;p57"/>
          <p:cNvSpPr txBox="1"/>
          <p:nvPr/>
        </p:nvSpPr>
        <p:spPr>
          <a:xfrm>
            <a:off x="295250" y="189850"/>
            <a:ext cx="728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 garden of tools</a:t>
            </a:r>
            <a:endParaRPr/>
          </a:p>
        </p:txBody>
      </p:sp>
      <p:pic>
        <p:nvPicPr>
          <p:cNvPr id="600" name="Google Shape;600;p57"/>
          <p:cNvPicPr preferRelativeResize="0"/>
          <p:nvPr/>
        </p:nvPicPr>
        <p:blipFill rotWithShape="1">
          <a:blip r:embed="rId4">
            <a:alphaModFix amt="43000"/>
          </a:blip>
          <a:srcRect l="3151" t="33519" r="39541"/>
          <a:stretch/>
        </p:blipFill>
        <p:spPr>
          <a:xfrm>
            <a:off x="0" y="948850"/>
            <a:ext cx="4508923" cy="419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7"/>
          <p:cNvPicPr preferRelativeResize="0"/>
          <p:nvPr/>
        </p:nvPicPr>
        <p:blipFill rotWithShape="1">
          <a:blip r:embed="rId4">
            <a:alphaModFix amt="43000"/>
          </a:blip>
          <a:srcRect l="2183" t="33519" r="37506"/>
          <a:stretch/>
        </p:blipFill>
        <p:spPr>
          <a:xfrm>
            <a:off x="4442400" y="948850"/>
            <a:ext cx="4701599" cy="4194651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7"/>
          <p:cNvSpPr txBox="1"/>
          <p:nvPr/>
        </p:nvSpPr>
        <p:spPr>
          <a:xfrm>
            <a:off x="1562050" y="3843925"/>
            <a:ext cx="2460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Data integration</a:t>
            </a:r>
            <a:endParaRPr sz="19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3" name="Google Shape;603;p57"/>
          <p:cNvSpPr txBox="1"/>
          <p:nvPr/>
        </p:nvSpPr>
        <p:spPr>
          <a:xfrm>
            <a:off x="2458500" y="2423875"/>
            <a:ext cx="2557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Online updating</a:t>
            </a:r>
            <a:endParaRPr sz="16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4" name="Google Shape;604;p57"/>
          <p:cNvSpPr txBox="1"/>
          <p:nvPr/>
        </p:nvSpPr>
        <p:spPr>
          <a:xfrm>
            <a:off x="566025" y="1962175"/>
            <a:ext cx="234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Statistical analysis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5" name="Google Shape;605;p57"/>
          <p:cNvSpPr txBox="1"/>
          <p:nvPr/>
        </p:nvSpPr>
        <p:spPr>
          <a:xfrm>
            <a:off x="0" y="2903050"/>
            <a:ext cx="2557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Literature search</a:t>
            </a:r>
            <a:endParaRPr sz="17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6" name="Google Shape;606;p57"/>
          <p:cNvSpPr txBox="1"/>
          <p:nvPr/>
        </p:nvSpPr>
        <p:spPr>
          <a:xfrm>
            <a:off x="0" y="1500250"/>
            <a:ext cx="2910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Simulation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7" name="Google Shape;607;p57"/>
          <p:cNvSpPr txBox="1"/>
          <p:nvPr/>
        </p:nvSpPr>
        <p:spPr>
          <a:xfrm>
            <a:off x="2671575" y="3447025"/>
            <a:ext cx="234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Data generation</a:t>
            </a:r>
            <a:endParaRPr sz="18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8" name="Google Shape;608;p57"/>
          <p:cNvSpPr txBox="1"/>
          <p:nvPr/>
        </p:nvSpPr>
        <p:spPr>
          <a:xfrm>
            <a:off x="4394450" y="1543700"/>
            <a:ext cx="189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Programming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9" name="Google Shape;609;p57"/>
          <p:cNvSpPr txBox="1"/>
          <p:nvPr/>
        </p:nvSpPr>
        <p:spPr>
          <a:xfrm>
            <a:off x="5685025" y="2110050"/>
            <a:ext cx="282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Pattern classification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0" name="Google Shape;610;p57"/>
          <p:cNvSpPr txBox="1"/>
          <p:nvPr/>
        </p:nvSpPr>
        <p:spPr>
          <a:xfrm>
            <a:off x="7047725" y="2571738"/>
            <a:ext cx="234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Modeling</a:t>
            </a:r>
            <a:endParaRPr sz="16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1" name="Google Shape;611;p57"/>
          <p:cNvSpPr txBox="1"/>
          <p:nvPr/>
        </p:nvSpPr>
        <p:spPr>
          <a:xfrm>
            <a:off x="-25" y="4205625"/>
            <a:ext cx="4626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Data cleaning / formatting</a:t>
            </a:r>
            <a:endParaRPr sz="20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2" name="Google Shape;612;p57"/>
          <p:cNvSpPr txBox="1"/>
          <p:nvPr/>
        </p:nvSpPr>
        <p:spPr>
          <a:xfrm>
            <a:off x="4533225" y="2712750"/>
            <a:ext cx="2654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Idea generation</a:t>
            </a:r>
            <a:endParaRPr sz="17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3" name="Google Shape;613;p57"/>
          <p:cNvSpPr txBox="1"/>
          <p:nvPr/>
        </p:nvSpPr>
        <p:spPr>
          <a:xfrm>
            <a:off x="5493950" y="3845438"/>
            <a:ext cx="2344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Data provenance</a:t>
            </a:r>
            <a:endParaRPr sz="19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4" name="Google Shape;614;p57"/>
          <p:cNvSpPr txBox="1"/>
          <p:nvPr/>
        </p:nvSpPr>
        <p:spPr>
          <a:xfrm>
            <a:off x="1884225" y="1038325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Virtual instrumentation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5" name="Google Shape;615;p57"/>
          <p:cNvSpPr txBox="1"/>
          <p:nvPr/>
        </p:nvSpPr>
        <p:spPr>
          <a:xfrm>
            <a:off x="4572000" y="4379900"/>
            <a:ext cx="3309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Data discovery</a:t>
            </a:r>
            <a:endParaRPr sz="20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6" name="Google Shape;616;p57"/>
          <p:cNvSpPr txBox="1"/>
          <p:nvPr/>
        </p:nvSpPr>
        <p:spPr>
          <a:xfrm>
            <a:off x="5940050" y="1038325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Visualization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7" name="Google Shape;617;p57"/>
          <p:cNvSpPr txBox="1"/>
          <p:nvPr/>
        </p:nvSpPr>
        <p:spPr>
          <a:xfrm>
            <a:off x="6169750" y="3271450"/>
            <a:ext cx="260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Experimental design</a:t>
            </a:r>
            <a:endParaRPr sz="18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8" name="Google Shape;618;p57"/>
          <p:cNvSpPr txBox="1"/>
          <p:nvPr/>
        </p:nvSpPr>
        <p:spPr>
          <a:xfrm>
            <a:off x="2671575" y="1976125"/>
            <a:ext cx="1954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Detecting errors</a:t>
            </a:r>
            <a:endParaRPr sz="1500"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9" name="Google Shape;619;p57"/>
          <p:cNvSpPr txBox="1"/>
          <p:nvPr/>
        </p:nvSpPr>
        <p:spPr>
          <a:xfrm>
            <a:off x="6292125" y="1640500"/>
            <a:ext cx="234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highlight>
                  <a:srgbClr val="EFEFEF"/>
                </a:highlight>
                <a:latin typeface="Cambria"/>
                <a:ea typeface="Cambria"/>
                <a:cs typeface="Cambria"/>
                <a:sym typeface="Cambria"/>
              </a:rPr>
              <a:t>Workflow design</a:t>
            </a:r>
            <a:endParaRPr b="1">
              <a:solidFill>
                <a:srgbClr val="0000FF"/>
              </a:solidFill>
              <a:highlight>
                <a:srgbClr val="EFEFE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29" name="Google Shape;229;p33"/>
          <p:cNvGrpSpPr/>
          <p:nvPr/>
        </p:nvGrpSpPr>
        <p:grpSpPr>
          <a:xfrm>
            <a:off x="6025902" y="1846891"/>
            <a:ext cx="1235812" cy="1669500"/>
            <a:chOff x="1250675" y="1174275"/>
            <a:chExt cx="2688300" cy="1669500"/>
          </a:xfrm>
        </p:grpSpPr>
        <p:sp>
          <p:nvSpPr>
            <p:cNvPr id="230" name="Google Shape;230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3"/>
            <p:cNvSpPr txBox="1"/>
            <p:nvPr/>
          </p:nvSpPr>
          <p:spPr>
            <a:xfrm>
              <a:off x="1597526" y="1284884"/>
              <a:ext cx="1938900" cy="3693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Modeling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32" name="Google Shape;232;p33"/>
          <p:cNvSpPr/>
          <p:nvPr/>
        </p:nvSpPr>
        <p:spPr>
          <a:xfrm>
            <a:off x="7518763" y="1846891"/>
            <a:ext cx="1286100" cy="1669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3"/>
          <p:cNvSpPr/>
          <p:nvPr/>
        </p:nvSpPr>
        <p:spPr>
          <a:xfrm>
            <a:off x="40998" y="3531950"/>
            <a:ext cx="1614000" cy="669000"/>
          </a:xfrm>
          <a:prstGeom prst="homePlate">
            <a:avLst>
              <a:gd name="adj" fmla="val 50000"/>
            </a:avLst>
          </a:prstGeom>
          <a:solidFill>
            <a:srgbClr val="0856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Problem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33"/>
          <p:cNvSpPr/>
          <p:nvPr/>
        </p:nvSpPr>
        <p:spPr>
          <a:xfrm>
            <a:off x="1426400" y="3531950"/>
            <a:ext cx="3108300" cy="669000"/>
          </a:xfrm>
          <a:prstGeom prst="chevron">
            <a:avLst>
              <a:gd name="adj" fmla="val 50000"/>
            </a:avLst>
          </a:prstGeom>
          <a:solidFill>
            <a:srgbClr val="0B71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collection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3"/>
          <p:cNvSpPr/>
          <p:nvPr/>
        </p:nvSpPr>
        <p:spPr>
          <a:xfrm>
            <a:off x="4298225" y="3531950"/>
            <a:ext cx="1776900" cy="669000"/>
          </a:xfrm>
          <a:prstGeom prst="chevron">
            <a:avLst>
              <a:gd name="adj" fmla="val 50000"/>
            </a:avLst>
          </a:prstGeom>
          <a:solidFill>
            <a:srgbClr val="0B7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processing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5824150" y="3531950"/>
            <a:ext cx="1709100" cy="669000"/>
          </a:xfrm>
          <a:prstGeom prst="chevron">
            <a:avLst>
              <a:gd name="adj" fmla="val 50000"/>
            </a:avLst>
          </a:prstGeom>
          <a:solidFill>
            <a:srgbClr val="0C8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Analysis / modeling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33"/>
          <p:cNvSpPr/>
          <p:nvPr/>
        </p:nvSpPr>
        <p:spPr>
          <a:xfrm>
            <a:off x="7284025" y="3531950"/>
            <a:ext cx="1868100" cy="669000"/>
          </a:xfrm>
          <a:prstGeom prst="chevron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Interpretation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33"/>
          <p:cNvSpPr txBox="1"/>
          <p:nvPr/>
        </p:nvSpPr>
        <p:spPr>
          <a:xfrm>
            <a:off x="7588825" y="2073325"/>
            <a:ext cx="11166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Explainability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7718750" y="259945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Reporting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6198162" y="2442625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Statistics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1" name="Google Shape;241;p33"/>
          <p:cNvGrpSpPr/>
          <p:nvPr/>
        </p:nvGrpSpPr>
        <p:grpSpPr>
          <a:xfrm>
            <a:off x="4534740" y="1846854"/>
            <a:ext cx="1235812" cy="1669500"/>
            <a:chOff x="1250675" y="1174275"/>
            <a:chExt cx="2688300" cy="1669500"/>
          </a:xfrm>
        </p:grpSpPr>
        <p:sp>
          <p:nvSpPr>
            <p:cNvPr id="242" name="Google Shape;242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3"/>
            <p:cNvSpPr txBox="1"/>
            <p:nvPr/>
          </p:nvSpPr>
          <p:spPr>
            <a:xfrm>
              <a:off x="1625230" y="1783171"/>
              <a:ext cx="2310047" cy="4926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Imputation and extrapolation</a:t>
              </a:r>
              <a:endParaRPr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44" name="Google Shape;244;p33"/>
          <p:cNvGrpSpPr/>
          <p:nvPr/>
        </p:nvGrpSpPr>
        <p:grpSpPr>
          <a:xfrm>
            <a:off x="1593749" y="1846866"/>
            <a:ext cx="1285851" cy="1669500"/>
            <a:chOff x="1183450" y="1174275"/>
            <a:chExt cx="2797152" cy="1669500"/>
          </a:xfrm>
        </p:grpSpPr>
        <p:sp>
          <p:nvSpPr>
            <p:cNvPr id="245" name="Google Shape;245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3"/>
            <p:cNvSpPr txBox="1"/>
            <p:nvPr/>
          </p:nvSpPr>
          <p:spPr>
            <a:xfrm>
              <a:off x="1183450" y="1543580"/>
              <a:ext cx="2797152" cy="369302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Experimentation</a:t>
              </a:r>
              <a:endParaRPr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47" name="Google Shape;247;p33"/>
          <p:cNvGrpSpPr/>
          <p:nvPr/>
        </p:nvGrpSpPr>
        <p:grpSpPr>
          <a:xfrm>
            <a:off x="198490" y="1846879"/>
            <a:ext cx="1235812" cy="1669500"/>
            <a:chOff x="1250675" y="1174275"/>
            <a:chExt cx="2688300" cy="1669500"/>
          </a:xfrm>
        </p:grpSpPr>
        <p:sp>
          <p:nvSpPr>
            <p:cNvPr id="248" name="Google Shape;248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3"/>
            <p:cNvSpPr txBox="1"/>
            <p:nvPr/>
          </p:nvSpPr>
          <p:spPr>
            <a:xfrm>
              <a:off x="1597526" y="1208684"/>
              <a:ext cx="1938900" cy="4926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Literature search</a:t>
              </a:r>
              <a:endParaRPr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50" name="Google Shape;250;p33"/>
          <p:cNvSpPr txBox="1"/>
          <p:nvPr/>
        </p:nvSpPr>
        <p:spPr>
          <a:xfrm>
            <a:off x="390000" y="2461600"/>
            <a:ext cx="8913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Summary of status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1728225" y="2627675"/>
            <a:ext cx="1030800" cy="5541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Virtual instruments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1738772" y="3128963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Simulation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4802450" y="2988975"/>
            <a:ext cx="8913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Data fusion / formatting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6098649" y="2899275"/>
            <a:ext cx="1129823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Feature / pattern detection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269700" y="2988975"/>
            <a:ext cx="8913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Research design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4759577" y="1916525"/>
            <a:ext cx="805500" cy="4926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Labeling / annotation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57" name="Google Shape;257;p33"/>
          <p:cNvGrpSpPr/>
          <p:nvPr/>
        </p:nvGrpSpPr>
        <p:grpSpPr>
          <a:xfrm>
            <a:off x="3028977" y="1836854"/>
            <a:ext cx="1235812" cy="1669500"/>
            <a:chOff x="1250675" y="1250475"/>
            <a:chExt cx="2688300" cy="1669500"/>
          </a:xfrm>
        </p:grpSpPr>
        <p:sp>
          <p:nvSpPr>
            <p:cNvPr id="258" name="Google Shape;258;p33"/>
            <p:cNvSpPr/>
            <p:nvPr/>
          </p:nvSpPr>
          <p:spPr>
            <a:xfrm>
              <a:off x="1250675" y="12504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 txBox="1"/>
            <p:nvPr/>
          </p:nvSpPr>
          <p:spPr>
            <a:xfrm>
              <a:off x="1600626" y="1688384"/>
              <a:ext cx="1378500" cy="3693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Query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60" name="Google Shape;260;p33"/>
          <p:cNvSpPr txBox="1"/>
          <p:nvPr/>
        </p:nvSpPr>
        <p:spPr>
          <a:xfrm>
            <a:off x="3294863" y="2704988"/>
            <a:ext cx="8055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Scraping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1" name="Google Shape;261;p33"/>
          <p:cNvSpPr txBox="1"/>
          <p:nvPr/>
        </p:nvSpPr>
        <p:spPr>
          <a:xfrm>
            <a:off x="3214072" y="310515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Selection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2" name="Google Shape;262;p33"/>
          <p:cNvSpPr txBox="1"/>
          <p:nvPr/>
        </p:nvSpPr>
        <p:spPr>
          <a:xfrm>
            <a:off x="1791900" y="1816975"/>
            <a:ext cx="111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Primary</a:t>
            </a: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3" name="Google Shape;263;p33"/>
          <p:cNvSpPr txBox="1"/>
          <p:nvPr/>
        </p:nvSpPr>
        <p:spPr>
          <a:xfrm>
            <a:off x="3139300" y="1817738"/>
            <a:ext cx="111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Secondary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4" name="Google Shape;264;p33"/>
          <p:cNvSpPr/>
          <p:nvPr/>
        </p:nvSpPr>
        <p:spPr>
          <a:xfrm>
            <a:off x="704900" y="1527988"/>
            <a:ext cx="7191000" cy="3885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65;p33"/>
          <p:cNvGrpSpPr/>
          <p:nvPr/>
        </p:nvGrpSpPr>
        <p:grpSpPr>
          <a:xfrm>
            <a:off x="1313407" y="1069026"/>
            <a:ext cx="5915066" cy="458946"/>
            <a:chOff x="1250675" y="1174275"/>
            <a:chExt cx="2688300" cy="1669500"/>
          </a:xfrm>
        </p:grpSpPr>
        <p:sp>
          <p:nvSpPr>
            <p:cNvPr id="266" name="Google Shape;266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 txBox="1"/>
            <p:nvPr/>
          </p:nvSpPr>
          <p:spPr>
            <a:xfrm>
              <a:off x="1265999" y="1284858"/>
              <a:ext cx="752700" cy="13437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Design &amp; optimization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68" name="Google Shape;268;p33"/>
          <p:cNvSpPr txBox="1"/>
          <p:nvPr/>
        </p:nvSpPr>
        <p:spPr>
          <a:xfrm>
            <a:off x="3135501" y="1113800"/>
            <a:ext cx="10308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Provenance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4298225" y="1113825"/>
            <a:ext cx="6732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Access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5103350" y="1113825"/>
            <a:ext cx="10308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Monitoring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6237150" y="111380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Updating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2" name="Google Shape;272;p33"/>
          <p:cNvSpPr/>
          <p:nvPr/>
        </p:nvSpPr>
        <p:spPr>
          <a:xfrm rot="10800000">
            <a:off x="773975" y="4251325"/>
            <a:ext cx="7191000" cy="3885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3"/>
          <p:cNvSpPr/>
          <p:nvPr/>
        </p:nvSpPr>
        <p:spPr>
          <a:xfrm>
            <a:off x="2669300" y="4337275"/>
            <a:ext cx="210300" cy="216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3"/>
          <p:cNvSpPr/>
          <p:nvPr/>
        </p:nvSpPr>
        <p:spPr>
          <a:xfrm>
            <a:off x="4361700" y="4337275"/>
            <a:ext cx="210300" cy="216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3"/>
          <p:cNvSpPr/>
          <p:nvPr/>
        </p:nvSpPr>
        <p:spPr>
          <a:xfrm>
            <a:off x="6156250" y="4337275"/>
            <a:ext cx="210300" cy="216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" name="Google Shape;276;p33"/>
          <p:cNvGrpSpPr/>
          <p:nvPr/>
        </p:nvGrpSpPr>
        <p:grpSpPr>
          <a:xfrm>
            <a:off x="1313407" y="4639876"/>
            <a:ext cx="5915066" cy="458946"/>
            <a:chOff x="1250675" y="1174275"/>
            <a:chExt cx="2688300" cy="1669500"/>
          </a:xfrm>
        </p:grpSpPr>
        <p:sp>
          <p:nvSpPr>
            <p:cNvPr id="277" name="Google Shape;277;p33"/>
            <p:cNvSpPr/>
            <p:nvPr/>
          </p:nvSpPr>
          <p:spPr>
            <a:xfrm>
              <a:off x="1250675" y="1174275"/>
              <a:ext cx="2688300" cy="1669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D9EA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 txBox="1"/>
            <p:nvPr/>
          </p:nvSpPr>
          <p:spPr>
            <a:xfrm>
              <a:off x="1265999" y="1284858"/>
              <a:ext cx="752700" cy="1343700"/>
            </a:xfrm>
            <a:prstGeom prst="rect">
              <a:avLst/>
            </a:pr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Design &amp; optimization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79" name="Google Shape;279;p33"/>
          <p:cNvSpPr txBox="1"/>
          <p:nvPr/>
        </p:nvSpPr>
        <p:spPr>
          <a:xfrm>
            <a:off x="3135501" y="4684650"/>
            <a:ext cx="10308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Provenance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4298225" y="4684675"/>
            <a:ext cx="6732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Access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1" name="Google Shape;281;p33"/>
          <p:cNvSpPr txBox="1"/>
          <p:nvPr/>
        </p:nvSpPr>
        <p:spPr>
          <a:xfrm>
            <a:off x="5103350" y="4684675"/>
            <a:ext cx="10308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Monitoring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2" name="Google Shape;282;p33"/>
          <p:cNvSpPr txBox="1"/>
          <p:nvPr/>
        </p:nvSpPr>
        <p:spPr>
          <a:xfrm>
            <a:off x="6237150" y="4684650"/>
            <a:ext cx="891300" cy="369300"/>
          </a:xfrm>
          <a:prstGeom prst="rect">
            <a:avLst/>
          </a:prstGeom>
          <a:noFill/>
          <a:ln w="9525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Updating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Google Shape;187;p32">
            <a:extLst>
              <a:ext uri="{FF2B5EF4-FFF2-40B4-BE49-F238E27FC236}">
                <a16:creationId xmlns:a16="http://schemas.microsoft.com/office/drawing/2014/main" id="{D689917C-4C6C-694D-B8B5-3F8BEEFA9E31}"/>
              </a:ext>
            </a:extLst>
          </p:cNvPr>
          <p:cNvSpPr txBox="1"/>
          <p:nvPr/>
        </p:nvSpPr>
        <p:spPr>
          <a:xfrm>
            <a:off x="295250" y="189850"/>
            <a:ext cx="7285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Data and AI -driven knowledge assembly line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625681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9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5" name="Google Shape;685;p59"/>
          <p:cNvSpPr txBox="1"/>
          <p:nvPr/>
        </p:nvSpPr>
        <p:spPr>
          <a:xfrm>
            <a:off x="295250" y="189850"/>
            <a:ext cx="728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 different kind of future-ready</a:t>
            </a:r>
            <a:endParaRPr/>
          </a:p>
        </p:txBody>
      </p:sp>
      <p:pic>
        <p:nvPicPr>
          <p:cNvPr id="686" name="Google Shape;686;p59"/>
          <p:cNvPicPr preferRelativeResize="0"/>
          <p:nvPr/>
        </p:nvPicPr>
        <p:blipFill rotWithShape="1">
          <a:blip r:embed="rId4">
            <a:alphaModFix amt="26000"/>
          </a:blip>
          <a:srcRect t="26905" b="18016"/>
          <a:stretch/>
        </p:blipFill>
        <p:spPr>
          <a:xfrm>
            <a:off x="0" y="1022325"/>
            <a:ext cx="9144000" cy="412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 txBox="1"/>
          <p:nvPr/>
        </p:nvSpPr>
        <p:spPr>
          <a:xfrm>
            <a:off x="470250" y="1322625"/>
            <a:ext cx="7763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a technology emerges at a massive scale and unprecedented speed, and when it has the potential to surpass human intelligence, we need new strategies.</a:t>
            </a: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We don’t need to panic. But we also can’t treat it just like other machines that we invented in the past.</a:t>
            </a: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 rotWithShape="1">
          <a:blip r:embed="rId4">
            <a:alphaModFix amt="21000"/>
          </a:blip>
          <a:srcRect b="20388"/>
          <a:stretch/>
        </p:blipFill>
        <p:spPr>
          <a:xfrm>
            <a:off x="0" y="1001775"/>
            <a:ext cx="9144000" cy="484435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What we do</a:t>
            </a: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7" name="Google Shape;117;p25"/>
          <p:cNvSpPr txBox="1"/>
          <p:nvPr/>
        </p:nvSpPr>
        <p:spPr>
          <a:xfrm>
            <a:off x="559475" y="1151375"/>
            <a:ext cx="8156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catalyze the transformative use of data science and AI in a wide range of disciplines to achieve lasting scientific and societal impact.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8" name="Google Shape;118;p25"/>
          <p:cNvSpPr txBox="1"/>
          <p:nvPr/>
        </p:nvSpPr>
        <p:spPr>
          <a:xfrm>
            <a:off x="2633675" y="2674425"/>
            <a:ext cx="63120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Responsible data science and AI</a:t>
            </a:r>
            <a:endParaRPr sz="1500" b="1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Using new data types to understand human behavior and society</a:t>
            </a:r>
            <a:endParaRPr sz="1500" b="1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Cutting-edge data analytics for health intervention</a:t>
            </a:r>
            <a:endParaRPr sz="1500" b="1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AI in science and engineering </a:t>
            </a:r>
            <a:endParaRPr sz="1500" b="1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Emerging strengths - environment and sustainability</a:t>
            </a:r>
            <a:endParaRPr sz="1500" b="1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" name="Google Shape;119;p25"/>
          <p:cNvSpPr/>
          <p:nvPr/>
        </p:nvSpPr>
        <p:spPr>
          <a:xfrm>
            <a:off x="559475" y="2689725"/>
            <a:ext cx="2074200" cy="22320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5"/>
          <p:cNvSpPr txBox="1"/>
          <p:nvPr/>
        </p:nvSpPr>
        <p:spPr>
          <a:xfrm>
            <a:off x="701075" y="2988225"/>
            <a:ext cx="17910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Research pillars</a:t>
            </a:r>
            <a:endParaRPr sz="19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6"/>
          <p:cNvPicPr preferRelativeResize="0"/>
          <p:nvPr/>
        </p:nvPicPr>
        <p:blipFill rotWithShape="1">
          <a:blip r:embed="rId4">
            <a:alphaModFix amt="22000"/>
          </a:blip>
          <a:srcRect b="3372"/>
          <a:stretch/>
        </p:blipFill>
        <p:spPr>
          <a:xfrm>
            <a:off x="4431825" y="1010925"/>
            <a:ext cx="4712174" cy="41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6"/>
          <p:cNvPicPr preferRelativeResize="0"/>
          <p:nvPr/>
        </p:nvPicPr>
        <p:blipFill rotWithShape="1">
          <a:blip r:embed="rId5">
            <a:alphaModFix amt="54000"/>
          </a:blip>
          <a:srcRect t="-666" r="12503" b="25832"/>
          <a:stretch/>
        </p:blipFill>
        <p:spPr>
          <a:xfrm>
            <a:off x="0" y="980950"/>
            <a:ext cx="4431826" cy="4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6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Why I’m here</a:t>
            </a: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8" name="Google Shape;12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025" y="1494325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8350" y="1255863"/>
            <a:ext cx="2868974" cy="286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 txBox="1"/>
          <p:nvPr/>
        </p:nvSpPr>
        <p:spPr>
          <a:xfrm>
            <a:off x="6207700" y="4544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(Image credit: Dalle-3)</a:t>
            </a:r>
            <a:endParaRPr sz="18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Why I’m here</a:t>
            </a: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6" name="Google Shape;136;p27"/>
          <p:cNvPicPr preferRelativeResize="0"/>
          <p:nvPr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1339575" y="1397450"/>
            <a:ext cx="2868974" cy="28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7"/>
          <p:cNvPicPr preferRelativeResize="0"/>
          <p:nvPr/>
        </p:nvPicPr>
        <p:blipFill>
          <a:blip r:embed="rId5">
            <a:alphaModFix amt="23000"/>
          </a:blip>
          <a:stretch>
            <a:fillRect/>
          </a:stretch>
        </p:blipFill>
        <p:spPr>
          <a:xfrm>
            <a:off x="4208550" y="1397450"/>
            <a:ext cx="2868974" cy="286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 txBox="1"/>
          <p:nvPr/>
        </p:nvSpPr>
        <p:spPr>
          <a:xfrm>
            <a:off x="6207700" y="4544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(Image credit: Dalle-3)</a:t>
            </a:r>
            <a:endParaRPr sz="1800" b="1">
              <a:solidFill>
                <a:srgbClr val="999999"/>
              </a:solidFill>
            </a:endParaRPr>
          </a:p>
        </p:txBody>
      </p:sp>
      <p:sp>
        <p:nvSpPr>
          <p:cNvPr id="139" name="Google Shape;139;p27"/>
          <p:cNvSpPr txBox="1"/>
          <p:nvPr/>
        </p:nvSpPr>
        <p:spPr>
          <a:xfrm>
            <a:off x="548475" y="2294700"/>
            <a:ext cx="8214600" cy="5541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Academia and industry are facing very similar challenges</a:t>
            </a:r>
            <a:endParaRPr sz="24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What I will cover</a:t>
            </a: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5" name="Google Shape;145;p28"/>
          <p:cNvSpPr txBox="1"/>
          <p:nvPr/>
        </p:nvSpPr>
        <p:spPr>
          <a:xfrm>
            <a:off x="230571" y="1427550"/>
            <a:ext cx="8809200" cy="1847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It’s time for an assembly line for research and insight.</a:t>
            </a:r>
            <a:endParaRPr sz="1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But there is an implementation gap for a virtuous cycle of data, AI and insight.</a:t>
            </a:r>
            <a:endParaRPr sz="1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How to fill the implementation gap with a new model of collaboration between academia, industry and government.</a:t>
            </a:r>
            <a:endParaRPr sz="1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6" name="Google Shape;146;p28"/>
          <p:cNvSpPr/>
          <p:nvPr/>
        </p:nvSpPr>
        <p:spPr>
          <a:xfrm>
            <a:off x="5225575" y="3576800"/>
            <a:ext cx="392325" cy="8343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?</a:t>
            </a:r>
          </a:p>
        </p:txBody>
      </p:sp>
      <p:sp>
        <p:nvSpPr>
          <p:cNvPr id="147" name="Google Shape;147;p28"/>
          <p:cNvSpPr/>
          <p:nvPr/>
        </p:nvSpPr>
        <p:spPr>
          <a:xfrm>
            <a:off x="1466250" y="949375"/>
            <a:ext cx="392325" cy="8343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?</a:t>
            </a:r>
          </a:p>
        </p:txBody>
      </p:sp>
      <p:sp>
        <p:nvSpPr>
          <p:cNvPr id="148" name="Google Shape;148;p28"/>
          <p:cNvSpPr/>
          <p:nvPr/>
        </p:nvSpPr>
        <p:spPr>
          <a:xfrm>
            <a:off x="5372225" y="2280475"/>
            <a:ext cx="392325" cy="8343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?</a:t>
            </a:r>
          </a:p>
        </p:txBody>
      </p:sp>
      <p:sp>
        <p:nvSpPr>
          <p:cNvPr id="149" name="Google Shape;149;p28"/>
          <p:cNvSpPr/>
          <p:nvPr/>
        </p:nvSpPr>
        <p:spPr>
          <a:xfrm>
            <a:off x="1778775" y="3355250"/>
            <a:ext cx="392325" cy="8343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?</a:t>
            </a:r>
          </a:p>
        </p:txBody>
      </p:sp>
      <p:sp>
        <p:nvSpPr>
          <p:cNvPr id="150" name="Google Shape;150;p28"/>
          <p:cNvSpPr/>
          <p:nvPr/>
        </p:nvSpPr>
        <p:spPr>
          <a:xfrm>
            <a:off x="8190525" y="2280475"/>
            <a:ext cx="392325" cy="8343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?</a:t>
            </a:r>
          </a:p>
        </p:txBody>
      </p:sp>
      <p:sp>
        <p:nvSpPr>
          <p:cNvPr id="151" name="Google Shape;151;p28"/>
          <p:cNvSpPr/>
          <p:nvPr/>
        </p:nvSpPr>
        <p:spPr>
          <a:xfrm>
            <a:off x="7236000" y="1167800"/>
            <a:ext cx="392325" cy="8343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?</a:t>
            </a:r>
          </a:p>
        </p:txBody>
      </p:sp>
      <p:sp>
        <p:nvSpPr>
          <p:cNvPr id="152" name="Google Shape;152;p28"/>
          <p:cNvSpPr/>
          <p:nvPr/>
        </p:nvSpPr>
        <p:spPr>
          <a:xfrm>
            <a:off x="2997700" y="3925250"/>
            <a:ext cx="392325" cy="8343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?</a:t>
            </a:r>
          </a:p>
        </p:txBody>
      </p:sp>
      <p:sp>
        <p:nvSpPr>
          <p:cNvPr id="153" name="Google Shape;153;p28"/>
          <p:cNvSpPr/>
          <p:nvPr/>
        </p:nvSpPr>
        <p:spPr>
          <a:xfrm>
            <a:off x="2605375" y="2321525"/>
            <a:ext cx="392325" cy="8343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CFE2F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230575" y="189850"/>
            <a:ext cx="73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 virtuous cycle of data and AI for insight</a:t>
            </a:r>
            <a:endParaRPr sz="28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9" name="Google Shape;15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324" y="1452338"/>
            <a:ext cx="2479150" cy="13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9225" y="1452350"/>
            <a:ext cx="2479150" cy="13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475" y="1969000"/>
            <a:ext cx="2880750" cy="4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3662" y="3471667"/>
            <a:ext cx="2710374" cy="142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861763" y="2664087"/>
            <a:ext cx="1165125" cy="4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/>
        </p:nvSpPr>
        <p:spPr>
          <a:xfrm>
            <a:off x="230575" y="189850"/>
            <a:ext cx="735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Google Shape;169;p30"/>
          <p:cNvSpPr txBox="1"/>
          <p:nvPr/>
        </p:nvSpPr>
        <p:spPr>
          <a:xfrm>
            <a:off x="295250" y="189850"/>
            <a:ext cx="728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 assembly line for experimentation</a:t>
            </a:r>
            <a:endParaRPr sz="1000"/>
          </a:p>
        </p:txBody>
      </p:sp>
      <p:pic>
        <p:nvPicPr>
          <p:cNvPr id="170" name="Google Shape;170;p30"/>
          <p:cNvPicPr preferRelativeResize="0"/>
          <p:nvPr/>
        </p:nvPicPr>
        <p:blipFill rotWithShape="1">
          <a:blip r:embed="rId4">
            <a:alphaModFix/>
          </a:blip>
          <a:srcRect l="14515" t="44888" r="32120" b="30184"/>
          <a:stretch/>
        </p:blipFill>
        <p:spPr>
          <a:xfrm>
            <a:off x="4988175" y="1033175"/>
            <a:ext cx="4212725" cy="10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33175"/>
            <a:ext cx="2437826" cy="36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 rotWithShape="1">
          <a:blip r:embed="rId6">
            <a:alphaModFix/>
          </a:blip>
          <a:srcRect l="32049" t="19663" r="31829" b="20695"/>
          <a:stretch/>
        </p:blipFill>
        <p:spPr>
          <a:xfrm>
            <a:off x="5902275" y="2152400"/>
            <a:ext cx="3241723" cy="294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6575" y="1683325"/>
            <a:ext cx="2563625" cy="331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908D8E8C459B45AF77E35DA1EB0999" ma:contentTypeVersion="17" ma:contentTypeDescription="Create a new document." ma:contentTypeScope="" ma:versionID="c683b94cba4b15e6ab40d310b63a32b4">
  <xsd:schema xmlns:xsd="http://www.w3.org/2001/XMLSchema" xmlns:xs="http://www.w3.org/2001/XMLSchema" xmlns:p="http://schemas.microsoft.com/office/2006/metadata/properties" xmlns:ns2="6a75ed05-ff85-4414-a52e-11923ce870a0" xmlns:ns3="34a61f3d-317e-4662-8a3b-e0917a14e916" targetNamespace="http://schemas.microsoft.com/office/2006/metadata/properties" ma:root="true" ma:fieldsID="c71c3d8d58a5e07d3a09ac4d247c4667" ns2:_="" ns3:_="">
    <xsd:import namespace="6a75ed05-ff85-4414-a52e-11923ce870a0"/>
    <xsd:import namespace="34a61f3d-317e-4662-8a3b-e0917a14e9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5ed05-ff85-4414-a52e-11923ce870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5afc0f4-a91b-40be-b802-c7d006544d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a61f3d-317e-4662-8a3b-e0917a14e9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8a1d097-812e-4400-adca-1dc021f02809}" ma:internalName="TaxCatchAll" ma:showField="CatchAllData" ma:web="34a61f3d-317e-4662-8a3b-e0917a14e9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0DB4FE-D0D2-4B8F-9ED2-0CE0AE249CE8}"/>
</file>

<file path=customXml/itemProps2.xml><?xml version="1.0" encoding="utf-8"?>
<ds:datastoreItem xmlns:ds="http://schemas.openxmlformats.org/officeDocument/2006/customXml" ds:itemID="{9FE5D896-69BE-4C28-A645-AF4BC37BE622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1100</Words>
  <Application>Microsoft Office PowerPoint</Application>
  <PresentationFormat>On-screen Show (16:9)</PresentationFormat>
  <Paragraphs>332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Comic Sans MS</vt:lpstr>
      <vt:lpstr>Cambria</vt:lpstr>
      <vt:lpstr>Arial</vt:lpstr>
      <vt:lpstr>Roboto</vt:lpstr>
      <vt:lpstr>Simple Light</vt:lpstr>
      <vt:lpstr>Simple Light</vt:lpstr>
      <vt:lpstr>Building an Assembly Line for Data and AI-Driven Insight  Jing Liu, Executive Director The Michigan Institute for Data Science University of Michigan  Dec. 5,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an Assembly Line for Data and AI-Driven Insight  Jing Liu, Executive Director The Michigan Institute for Data Science University of Michigan  Dec. 5, 2023</dc:title>
  <cp:lastModifiedBy>Liu, Jing</cp:lastModifiedBy>
  <cp:revision>3</cp:revision>
  <dcterms:modified xsi:type="dcterms:W3CDTF">2023-12-04T16:27:00Z</dcterms:modified>
</cp:coreProperties>
</file>