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29" r:id="rId2"/>
    <p:sldId id="591" r:id="rId3"/>
    <p:sldId id="571" r:id="rId4"/>
    <p:sldId id="572" r:id="rId5"/>
    <p:sldId id="573" r:id="rId6"/>
    <p:sldId id="570" r:id="rId7"/>
    <p:sldId id="548" r:id="rId8"/>
    <p:sldId id="580" r:id="rId9"/>
    <p:sldId id="567" r:id="rId10"/>
    <p:sldId id="568" r:id="rId11"/>
    <p:sldId id="569" r:id="rId12"/>
    <p:sldId id="574" r:id="rId13"/>
    <p:sldId id="575" r:id="rId14"/>
    <p:sldId id="557" r:id="rId15"/>
    <p:sldId id="579" r:id="rId16"/>
    <p:sldId id="588" r:id="rId17"/>
    <p:sldId id="583" r:id="rId18"/>
    <p:sldId id="586" r:id="rId19"/>
    <p:sldId id="585" r:id="rId20"/>
    <p:sldId id="582" r:id="rId21"/>
    <p:sldId id="576" r:id="rId22"/>
    <p:sldId id="589" r:id="rId23"/>
    <p:sldId id="590" r:id="rId24"/>
    <p:sldId id="44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FF5"/>
    <a:srgbClr val="FF99CC"/>
    <a:srgbClr val="FF66FF"/>
    <a:srgbClr val="00CFC4"/>
    <a:srgbClr val="FF00FF"/>
    <a:srgbClr val="FF721F"/>
    <a:srgbClr val="00A1F2"/>
    <a:srgbClr val="00D5BA"/>
    <a:srgbClr val="CC9B7A"/>
    <a:srgbClr val="10A3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6A77-C3C8-6B5B-A0D7-E0E06F6BA6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C05A63-F9E3-4BD7-B3CF-923CD0012A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CD5F6-2303-5EA2-02DB-65F2045C9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FCAD-D254-4279-9E14-5E4997590BC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3EDA1-4188-BE09-6AF6-AFBB58D47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559A4-0DE8-4547-5786-CE115D86D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ACA7-68A7-41F2-B6B0-6A5549BC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22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6BA85-9014-FE5E-AC03-758D8BF7E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5E09F3-D843-8085-40F1-D72A84D82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462EA-DB4A-347F-012E-1463A37D6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FCAD-D254-4279-9E14-5E4997590BC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9AA2A-7688-4650-7A98-2E2F29ACF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F9D4E-B81E-957A-77AC-28BACAD02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ACA7-68A7-41F2-B6B0-6A5549BC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96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A41D75-784F-2C81-0347-4F8A71D87A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F96CBF-11C6-5E70-A542-3F11984347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288BE-6257-43FB-958B-2CAE7C47A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FCAD-D254-4279-9E14-5E4997590BC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9A1D1-F03D-2F8D-2559-4B1A8BA4A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46D4F-BCBB-9113-2E28-AD69776C2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ACA7-68A7-41F2-B6B0-6A5549BC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64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E0B86-D205-2F84-5F51-1B703ABCB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6EBAD-F13F-4C4E-C36B-5A66F561B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53255-502C-8219-C68F-82E424A5D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FCAD-D254-4279-9E14-5E4997590BC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0E046-BB89-932E-1B7C-796FBF883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26817-EE09-A7A2-9E64-6228535CA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ACA7-68A7-41F2-B6B0-6A5549BC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17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4F608-E961-DC48-683C-6D862FFAD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DEA8C-844D-86DF-D03A-0BC9B626A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65C29-0619-EA43-8D22-158096F83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FCAD-D254-4279-9E14-5E4997590BC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35DB3-593D-7152-F968-7A5AC8277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19CCF-9CB9-5628-E787-1CEBF5C14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ACA7-68A7-41F2-B6B0-6A5549BC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4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4CB30-A1DB-0842-C469-73E29A5DC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9F59F-3B28-4396-40C7-452F7DBE8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C1B688-1233-BB88-F53A-A5F754514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8D854-F8D8-DCA8-4F39-FECC66703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FCAD-D254-4279-9E14-5E4997590BC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B5727B-A3BF-6B9C-9FB1-57837D34E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4BFEE-F187-33DC-DB15-B3AB1568B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ACA7-68A7-41F2-B6B0-6A5549BC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70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BD33-9E6C-ACB6-7F75-492D40004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CA02C-7176-1DFC-4F11-585B6AEA0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415CB8-0D08-6777-F28E-D667D2F22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286018-D8B5-2B1B-A7AB-D2AEFF1EA6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15870D-6AFF-78F6-E929-A8E79D63C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DC65BC-BCF3-57AF-2CAB-1AE530C92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FCAD-D254-4279-9E14-5E4997590BC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303143-E9E6-A94B-20A5-B1231D56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6AC404-C9A6-7BC5-1FE2-375EDE1F7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ACA7-68A7-41F2-B6B0-6A5549BC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57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88ABC-917D-E895-6544-BABB5ADF2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C46ADF-4101-C7B9-6087-7CFF631EF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FCAD-D254-4279-9E14-5E4997590BC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808692-5277-2C4D-95C0-BAB143C10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E2D313-67EF-72E7-C9C6-EB699F2FA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ACA7-68A7-41F2-B6B0-6A5549BC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61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31601D-AE72-370F-6A22-258C83139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FCAD-D254-4279-9E14-5E4997590BC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8EBA01-CC41-868F-978C-2E088D336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332BC-C058-F9D4-A085-14CA21601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ACA7-68A7-41F2-B6B0-6A5549BC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00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F4832-14A6-3E80-2548-0A66D4FD8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8AB6F-F304-768D-CE27-C6226D586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B4E342-976D-28D0-94FE-F04547A33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4A887F-0395-9B22-1E2C-C27B8F1AE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FCAD-D254-4279-9E14-5E4997590BC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C30674-9FCA-B2D2-275C-0455E431B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BD4098-78C6-AACE-8E94-0727A724B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ACA7-68A7-41F2-B6B0-6A5549BC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79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4E6DD-D8AD-908B-8BB2-2B3A36ADA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63014E-B2C5-0C37-3500-5D6447E957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BD5845-7608-6FCE-9C1F-B1ACB8B36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D90C1C-F03B-2C4E-B190-FD6053F9C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FCAD-D254-4279-9E14-5E4997590BC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2CB93-04C7-06AC-C6FC-C58EA8BE6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A2C371-94E7-9F99-0343-F10E8111F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ACA7-68A7-41F2-B6B0-6A5549BC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88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368FD0-2055-3514-F8EE-1EB7D8446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F1753-3429-C3E9-3F0E-812B22D2E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09B86-7731-EF62-8795-F4800193B9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7FCAD-D254-4279-9E14-5E4997590BC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1C286-1B81-DBB5-5DA5-23D4692231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5FD09-6013-B21E-13ED-5C264B31C2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2ACA7-68A7-41F2-B6B0-6A5549BC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8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3.svg"/><Relationship Id="rId4" Type="http://schemas.openxmlformats.org/officeDocument/2006/relationships/image" Target="../media/image9.sv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A59F1C-A70C-B40D-C185-5E063B6176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F88B94-126C-7EAA-8644-A83A49450152}"/>
              </a:ext>
            </a:extLst>
          </p:cNvPr>
          <p:cNvSpPr txBox="1"/>
          <p:nvPr/>
        </p:nvSpPr>
        <p:spPr>
          <a:xfrm>
            <a:off x="11231635" y="6390289"/>
            <a:ext cx="54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E7251E-4C98-60E4-409B-1616CA1E6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349" y="642821"/>
            <a:ext cx="10019072" cy="6108851"/>
          </a:xfrm>
          <a:prstGeom prst="rect">
            <a:avLst/>
          </a:prstGeom>
        </p:spPr>
      </p:pic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0B06955A-42FB-C6B4-4080-90AD5D325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59" y="642821"/>
            <a:ext cx="3205655" cy="72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94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A59F1C-A70C-B40D-C185-5E063B6176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A887C4-A613-D870-7339-9BF3C30D0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608" y="709617"/>
            <a:ext cx="9752986" cy="5865337"/>
          </a:xfrm>
          <a:prstGeom prst="rect">
            <a:avLst/>
          </a:prstGeom>
        </p:spPr>
      </p:pic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0B06955A-42FB-C6B4-4080-90AD5D325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59" y="642821"/>
            <a:ext cx="3205655" cy="7245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F8EE7B-0A31-E4CA-2196-F171E4E54CD9}"/>
              </a:ext>
            </a:extLst>
          </p:cNvPr>
          <p:cNvSpPr txBox="1"/>
          <p:nvPr/>
        </p:nvSpPr>
        <p:spPr>
          <a:xfrm>
            <a:off x="11231635" y="6390289"/>
            <a:ext cx="54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352402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A59F1C-A70C-B40D-C185-5E063B6176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C7EB72-500E-8D4C-7149-5880A85A6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349" y="642821"/>
            <a:ext cx="10019072" cy="6108851"/>
          </a:xfrm>
          <a:prstGeom prst="rect">
            <a:avLst/>
          </a:prstGeom>
        </p:spPr>
      </p:pic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0B06955A-42FB-C6B4-4080-90AD5D325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59" y="642821"/>
            <a:ext cx="3205655" cy="7245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5757AB-1C2B-262A-C757-37D8679AA1E9}"/>
              </a:ext>
            </a:extLst>
          </p:cNvPr>
          <p:cNvSpPr txBox="1"/>
          <p:nvPr/>
        </p:nvSpPr>
        <p:spPr>
          <a:xfrm>
            <a:off x="1327169" y="2086330"/>
            <a:ext cx="77461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F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Trend &amp; One-Year Projection:</a:t>
            </a:r>
          </a:p>
          <a:p>
            <a:r>
              <a:rPr lang="en-US" sz="2800" dirty="0">
                <a:solidFill>
                  <a:schemeClr val="bg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Office Workers Using Generative AI Copilots</a:t>
            </a:r>
          </a:p>
          <a:p>
            <a:r>
              <a:rPr lang="en-US" sz="2800" dirty="0">
                <a:solidFill>
                  <a:schemeClr val="bg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in an Enterprise Context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AB711A-0C65-8C29-4604-DFAE8DC6CA8B}"/>
              </a:ext>
            </a:extLst>
          </p:cNvPr>
          <p:cNvSpPr txBox="1"/>
          <p:nvPr/>
        </p:nvSpPr>
        <p:spPr>
          <a:xfrm>
            <a:off x="6477648" y="4960883"/>
            <a:ext cx="15167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>
                <a:solidFill>
                  <a:schemeClr val="bg1"/>
                </a:solidFill>
                <a:latin typeface="Nunito" pitchFamily="2" charset="0"/>
              </a:rPr>
              <a:t>8.7 Million</a:t>
            </a:r>
          </a:p>
          <a:p>
            <a:pPr algn="r"/>
            <a:r>
              <a:rPr lang="en-US" sz="2200" dirty="0">
                <a:solidFill>
                  <a:schemeClr val="bg1"/>
                </a:solidFill>
                <a:latin typeface="Nunito" pitchFamily="2" charset="0"/>
              </a:rPr>
              <a:t>1% Share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2C1936-B9FA-C49E-2ACE-F2AE13B88C95}"/>
              </a:ext>
            </a:extLst>
          </p:cNvPr>
          <p:cNvSpPr txBox="1"/>
          <p:nvPr/>
        </p:nvSpPr>
        <p:spPr>
          <a:xfrm>
            <a:off x="8245297" y="1003752"/>
            <a:ext cx="18566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>
                <a:solidFill>
                  <a:schemeClr val="bg1"/>
                </a:solidFill>
                <a:latin typeface="Nunito" pitchFamily="2" charset="0"/>
              </a:rPr>
              <a:t>148.3 Million</a:t>
            </a:r>
          </a:p>
          <a:p>
            <a:pPr algn="r"/>
            <a:r>
              <a:rPr lang="en-US" sz="2200" dirty="0">
                <a:solidFill>
                  <a:schemeClr val="bg1"/>
                </a:solidFill>
                <a:latin typeface="Nunito" pitchFamily="2" charset="0"/>
              </a:rPr>
              <a:t>24% Share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9D57A2-DB90-9829-F842-DEF1C36291D2}"/>
              </a:ext>
            </a:extLst>
          </p:cNvPr>
          <p:cNvSpPr txBox="1"/>
          <p:nvPr/>
        </p:nvSpPr>
        <p:spPr>
          <a:xfrm>
            <a:off x="11231635" y="6390289"/>
            <a:ext cx="54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96790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A59F1C-A70C-B40D-C185-5E063B6176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0B06955A-42FB-C6B4-4080-90AD5D325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59" y="642821"/>
            <a:ext cx="3205655" cy="7245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902E49-299A-45F6-0ABE-02862C4BC326}"/>
              </a:ext>
            </a:extLst>
          </p:cNvPr>
          <p:cNvSpPr txBox="1"/>
          <p:nvPr/>
        </p:nvSpPr>
        <p:spPr>
          <a:xfrm>
            <a:off x="4729655" y="635905"/>
            <a:ext cx="7391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Key Developments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0F6FF90-1C83-3D05-71EB-CDD8DC36B2C4}"/>
              </a:ext>
            </a:extLst>
          </p:cNvPr>
          <p:cNvSpPr/>
          <p:nvPr/>
        </p:nvSpPr>
        <p:spPr>
          <a:xfrm>
            <a:off x="4295405" y="777193"/>
            <a:ext cx="329145" cy="329145"/>
          </a:xfrm>
          <a:prstGeom prst="ellipse">
            <a:avLst/>
          </a:prstGeom>
          <a:solidFill>
            <a:srgbClr val="009FF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FBAAFE-7487-C98C-6004-4413A85C4D57}"/>
              </a:ext>
            </a:extLst>
          </p:cNvPr>
          <p:cNvSpPr txBox="1"/>
          <p:nvPr/>
        </p:nvSpPr>
        <p:spPr>
          <a:xfrm>
            <a:off x="751488" y="2010171"/>
            <a:ext cx="10610195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tabLst>
                <a:tab pos="1376363" algn="l"/>
              </a:tabLst>
            </a:pPr>
            <a:r>
              <a:rPr lang="en-US" sz="2800" dirty="0">
                <a:solidFill>
                  <a:schemeClr val="bg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5/23	Anthropic raises $450 Million</a:t>
            </a:r>
          </a:p>
          <a:p>
            <a:pPr>
              <a:spcAft>
                <a:spcPts val="1800"/>
              </a:spcAft>
              <a:tabLst>
                <a:tab pos="1376363" algn="l"/>
              </a:tabLst>
            </a:pPr>
            <a:r>
              <a:rPr lang="en-US" sz="2800" dirty="0">
                <a:solidFill>
                  <a:schemeClr val="bg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7/11	Anthropic debut of Claude 2.0</a:t>
            </a:r>
          </a:p>
          <a:p>
            <a:pPr>
              <a:spcAft>
                <a:spcPts val="1800"/>
              </a:spcAft>
              <a:tabLst>
                <a:tab pos="1376363" algn="l"/>
              </a:tabLst>
            </a:pPr>
            <a:r>
              <a:rPr lang="en-US" sz="2800" dirty="0">
                <a:solidFill>
                  <a:schemeClr val="bg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7/12	Musk launches </a:t>
            </a:r>
            <a:r>
              <a:rPr lang="en-US" sz="2800" dirty="0" err="1">
                <a:solidFill>
                  <a:schemeClr val="bg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xAI</a:t>
            </a:r>
            <a:endParaRPr lang="en-US" sz="2800" dirty="0">
              <a:solidFill>
                <a:schemeClr val="bg1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>
              <a:spcAft>
                <a:spcPts val="1800"/>
              </a:spcAft>
              <a:tabLst>
                <a:tab pos="1376363" algn="l"/>
              </a:tabLst>
            </a:pPr>
            <a:r>
              <a:rPr lang="en-US" sz="2800" dirty="0">
                <a:solidFill>
                  <a:schemeClr val="bg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7/13	Bard adds audio responses &amp; image search</a:t>
            </a:r>
          </a:p>
          <a:p>
            <a:pPr>
              <a:spcAft>
                <a:spcPts val="1800"/>
              </a:spcAft>
              <a:tabLst>
                <a:tab pos="1376363" algn="l"/>
              </a:tabLst>
            </a:pPr>
            <a:r>
              <a:rPr lang="en-US" sz="2800" dirty="0">
                <a:solidFill>
                  <a:schemeClr val="bg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7/18	Bing adds image search</a:t>
            </a:r>
          </a:p>
          <a:p>
            <a:pPr>
              <a:spcAft>
                <a:spcPts val="1800"/>
              </a:spcAft>
              <a:tabLst>
                <a:tab pos="1376363" algn="l"/>
              </a:tabLst>
            </a:pPr>
            <a:r>
              <a:rPr lang="en-US" sz="2800" dirty="0">
                <a:solidFill>
                  <a:schemeClr val="bg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8/28	ChatGPT launch of Enterprise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10AB5A-0BD1-81D4-D614-E56DFE63152E}"/>
              </a:ext>
            </a:extLst>
          </p:cNvPr>
          <p:cNvSpPr txBox="1"/>
          <p:nvPr/>
        </p:nvSpPr>
        <p:spPr>
          <a:xfrm>
            <a:off x="11231635" y="6390289"/>
            <a:ext cx="54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400744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A59F1C-A70C-B40D-C185-5E063B6176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0B06955A-42FB-C6B4-4080-90AD5D325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59" y="642821"/>
            <a:ext cx="3205655" cy="7245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902E49-299A-45F6-0ABE-02862C4BC326}"/>
              </a:ext>
            </a:extLst>
          </p:cNvPr>
          <p:cNvSpPr txBox="1"/>
          <p:nvPr/>
        </p:nvSpPr>
        <p:spPr>
          <a:xfrm>
            <a:off x="4729655" y="635905"/>
            <a:ext cx="7391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Key Developments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0F6FF90-1C83-3D05-71EB-CDD8DC36B2C4}"/>
              </a:ext>
            </a:extLst>
          </p:cNvPr>
          <p:cNvSpPr/>
          <p:nvPr/>
        </p:nvSpPr>
        <p:spPr>
          <a:xfrm>
            <a:off x="4295405" y="777193"/>
            <a:ext cx="329145" cy="329145"/>
          </a:xfrm>
          <a:prstGeom prst="ellipse">
            <a:avLst/>
          </a:prstGeom>
          <a:solidFill>
            <a:srgbClr val="009FF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FBAAFE-7487-C98C-6004-4413A85C4D57}"/>
              </a:ext>
            </a:extLst>
          </p:cNvPr>
          <p:cNvSpPr txBox="1"/>
          <p:nvPr/>
        </p:nvSpPr>
        <p:spPr>
          <a:xfrm>
            <a:off x="751488" y="2010171"/>
            <a:ext cx="10610195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tabLst>
                <a:tab pos="1376363" algn="l"/>
              </a:tabLst>
            </a:pPr>
            <a:r>
              <a:rPr lang="en-US" sz="2800" dirty="0">
                <a:solidFill>
                  <a:schemeClr val="bg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9/25	Amazon invests $4 Billion in Anthropic</a:t>
            </a:r>
          </a:p>
          <a:p>
            <a:pPr>
              <a:spcAft>
                <a:spcPts val="1800"/>
              </a:spcAft>
              <a:tabLst>
                <a:tab pos="1376363" algn="l"/>
              </a:tabLst>
            </a:pPr>
            <a:r>
              <a:rPr lang="en-US" sz="2800" dirty="0">
                <a:solidFill>
                  <a:schemeClr val="bg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9/25	ChatGPT adds audio and image capability</a:t>
            </a:r>
          </a:p>
          <a:p>
            <a:pPr>
              <a:spcAft>
                <a:spcPts val="1800"/>
              </a:spcAft>
              <a:tabLst>
                <a:tab pos="1376363" algn="l"/>
              </a:tabLst>
            </a:pPr>
            <a:r>
              <a:rPr lang="en-US" sz="2800" dirty="0">
                <a:solidFill>
                  <a:schemeClr val="bg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10/27	Google to invest $2 Billion in Anthropic </a:t>
            </a:r>
          </a:p>
          <a:p>
            <a:pPr>
              <a:spcAft>
                <a:spcPts val="1800"/>
              </a:spcAft>
              <a:tabLst>
                <a:tab pos="1376363" algn="l"/>
              </a:tabLst>
            </a:pPr>
            <a:r>
              <a:rPr lang="en-US" sz="2800" dirty="0">
                <a:solidFill>
                  <a:schemeClr val="bg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11/4	</a:t>
            </a:r>
            <a:r>
              <a:rPr lang="en-US" sz="2800" dirty="0" err="1">
                <a:solidFill>
                  <a:schemeClr val="bg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xAI</a:t>
            </a:r>
            <a:r>
              <a:rPr lang="en-US" sz="2800" dirty="0">
                <a:solidFill>
                  <a:schemeClr val="bg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launches Grok</a:t>
            </a:r>
          </a:p>
          <a:p>
            <a:pPr>
              <a:spcAft>
                <a:spcPts val="1800"/>
              </a:spcAft>
              <a:tabLst>
                <a:tab pos="1376363" algn="l"/>
              </a:tabLst>
            </a:pPr>
            <a:r>
              <a:rPr lang="en-US" sz="2800" dirty="0">
                <a:solidFill>
                  <a:schemeClr val="bg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11/6	OpenAI announces GPT-4 Turbo + GPT plug-ins</a:t>
            </a:r>
          </a:p>
          <a:p>
            <a:pPr>
              <a:spcAft>
                <a:spcPts val="1800"/>
              </a:spcAft>
              <a:tabLst>
                <a:tab pos="1376363" algn="l"/>
              </a:tabLst>
            </a:pPr>
            <a:r>
              <a:rPr lang="en-US" sz="2800" dirty="0">
                <a:solidFill>
                  <a:schemeClr val="bg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11/21	Anthropic announces Claude 2.1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AB6F0D-98E9-D053-4EFC-9F473EB2093D}"/>
              </a:ext>
            </a:extLst>
          </p:cNvPr>
          <p:cNvSpPr txBox="1"/>
          <p:nvPr/>
        </p:nvSpPr>
        <p:spPr>
          <a:xfrm>
            <a:off x="11231635" y="6390289"/>
            <a:ext cx="54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548120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A59F1C-A70C-B40D-C185-5E063B6176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6D0004-06F0-8DDC-F252-9C54D77B20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20" b="46054"/>
          <a:stretch/>
        </p:blipFill>
        <p:spPr bwMode="auto">
          <a:xfrm>
            <a:off x="3179379" y="776329"/>
            <a:ext cx="5604641" cy="588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nthropic">
            <a:extLst>
              <a:ext uri="{FF2B5EF4-FFF2-40B4-BE49-F238E27FC236}">
                <a16:creationId xmlns:a16="http://schemas.microsoft.com/office/drawing/2014/main" id="{633B598D-32FF-C6F5-6E07-F436274EC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996" y="239955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 AI Logo Meaning, PNG &amp; Vector AI - Mrvian">
            <a:extLst>
              <a:ext uri="{FF2B5EF4-FFF2-40B4-BE49-F238E27FC236}">
                <a16:creationId xmlns:a16="http://schemas.microsoft.com/office/drawing/2014/main" id="{B63807E2-086A-503C-6DC6-CEEF66C5BA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5" r="16517"/>
          <a:stretch/>
        </p:blipFill>
        <p:spPr bwMode="auto">
          <a:xfrm>
            <a:off x="2162998" y="2399554"/>
            <a:ext cx="100826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0B06955A-42FB-C6B4-4080-90AD5D325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59" y="642821"/>
            <a:ext cx="3205655" cy="7245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30E3F5-CF31-9D4E-1C66-6050D5ADC595}"/>
              </a:ext>
            </a:extLst>
          </p:cNvPr>
          <p:cNvSpPr txBox="1"/>
          <p:nvPr/>
        </p:nvSpPr>
        <p:spPr>
          <a:xfrm>
            <a:off x="11231635" y="6390289"/>
            <a:ext cx="54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000101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A59F1C-A70C-B40D-C185-5E063B6176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0B06955A-42FB-C6B4-4080-90AD5D325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59" y="642821"/>
            <a:ext cx="3205655" cy="7245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902E49-299A-45F6-0ABE-02862C4BC326}"/>
              </a:ext>
            </a:extLst>
          </p:cNvPr>
          <p:cNvSpPr txBox="1"/>
          <p:nvPr/>
        </p:nvSpPr>
        <p:spPr>
          <a:xfrm>
            <a:off x="4729655" y="635905"/>
            <a:ext cx="7391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Enterprise Context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0F6FF90-1C83-3D05-71EB-CDD8DC36B2C4}"/>
              </a:ext>
            </a:extLst>
          </p:cNvPr>
          <p:cNvSpPr/>
          <p:nvPr/>
        </p:nvSpPr>
        <p:spPr>
          <a:xfrm>
            <a:off x="4295405" y="777193"/>
            <a:ext cx="329145" cy="329145"/>
          </a:xfrm>
          <a:prstGeom prst="ellipse">
            <a:avLst/>
          </a:prstGeom>
          <a:solidFill>
            <a:srgbClr val="009FF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FBAAFE-7487-C98C-6004-4413A85C4D57}"/>
              </a:ext>
            </a:extLst>
          </p:cNvPr>
          <p:cNvSpPr txBox="1"/>
          <p:nvPr/>
        </p:nvSpPr>
        <p:spPr>
          <a:xfrm>
            <a:off x="751488" y="2010171"/>
            <a:ext cx="1061019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376363" algn="l"/>
              </a:tabLst>
            </a:pPr>
            <a:r>
              <a:rPr lang="en-US" sz="2800" dirty="0">
                <a:solidFill>
                  <a:schemeClr val="bg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Retrieval Augmented Generation (RAG)</a:t>
            </a:r>
          </a:p>
          <a:p>
            <a:pPr>
              <a:tabLst>
                <a:tab pos="1376363" algn="l"/>
              </a:tabLst>
            </a:pPr>
            <a:endParaRPr lang="en-US" sz="2800" dirty="0">
              <a:solidFill>
                <a:schemeClr val="bg1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376363" algn="l"/>
              </a:tabLst>
            </a:pPr>
            <a:r>
              <a:rPr lang="en-US" sz="2800" dirty="0">
                <a:solidFill>
                  <a:schemeClr val="bg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Combine the strengths of retrieval and generative models.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376363" algn="l"/>
              </a:tabLst>
            </a:pPr>
            <a:r>
              <a:rPr lang="en-US" sz="2800" dirty="0">
                <a:solidFill>
                  <a:schemeClr val="bg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More coherent and contextually-relevant responses.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31EED5-2234-6238-155F-2D01D8192E03}"/>
              </a:ext>
            </a:extLst>
          </p:cNvPr>
          <p:cNvSpPr txBox="1"/>
          <p:nvPr/>
        </p:nvSpPr>
        <p:spPr>
          <a:xfrm>
            <a:off x="11231635" y="6390289"/>
            <a:ext cx="54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450353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A59F1C-A70C-B40D-C185-5E063B6176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983B1968-6BD9-3BC7-898A-D81A52246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59" y="642821"/>
            <a:ext cx="3205655" cy="724529"/>
          </a:xfrm>
          <a:prstGeom prst="rect">
            <a:avLst/>
          </a:prstGeom>
        </p:spPr>
      </p:pic>
      <p:sp>
        <p:nvSpPr>
          <p:cNvPr id="9" name="Flowchart: Magnetic Disk 8">
            <a:extLst>
              <a:ext uri="{FF2B5EF4-FFF2-40B4-BE49-F238E27FC236}">
                <a16:creationId xmlns:a16="http://schemas.microsoft.com/office/drawing/2014/main" id="{7FD33DF3-316F-D01C-9800-F939388A2704}"/>
              </a:ext>
            </a:extLst>
          </p:cNvPr>
          <p:cNvSpPr/>
          <p:nvPr/>
        </p:nvSpPr>
        <p:spPr>
          <a:xfrm>
            <a:off x="3147850" y="2415437"/>
            <a:ext cx="1208690" cy="809822"/>
          </a:xfrm>
          <a:prstGeom prst="flowChartMagneticDisk">
            <a:avLst/>
          </a:prstGeom>
          <a:solidFill>
            <a:srgbClr val="00CFC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319DD4A-AFF1-07B8-B7AB-68182094CBDB}"/>
              </a:ext>
            </a:extLst>
          </p:cNvPr>
          <p:cNvSpPr/>
          <p:nvPr/>
        </p:nvSpPr>
        <p:spPr>
          <a:xfrm>
            <a:off x="3153105" y="4529953"/>
            <a:ext cx="1208689" cy="588580"/>
          </a:xfrm>
          <a:prstGeom prst="roundRect">
            <a:avLst/>
          </a:prstGeom>
          <a:solidFill>
            <a:srgbClr val="00CFC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8019B11-8A90-41D8-6834-4CDFC1B7FF25}"/>
              </a:ext>
            </a:extLst>
          </p:cNvPr>
          <p:cNvSpPr/>
          <p:nvPr/>
        </p:nvSpPr>
        <p:spPr>
          <a:xfrm>
            <a:off x="5407586" y="4522070"/>
            <a:ext cx="1208689" cy="588580"/>
          </a:xfrm>
          <a:prstGeom prst="roundRect">
            <a:avLst/>
          </a:prstGeom>
          <a:solidFill>
            <a:srgbClr val="00CFC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B6DDEA-54B3-6E96-CA4C-9C8CE918DD4E}"/>
              </a:ext>
            </a:extLst>
          </p:cNvPr>
          <p:cNvSpPr txBox="1"/>
          <p:nvPr/>
        </p:nvSpPr>
        <p:spPr>
          <a:xfrm>
            <a:off x="3025790" y="1634276"/>
            <a:ext cx="1473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Nunito" pitchFamily="2" charset="0"/>
                <a:ea typeface="Nunito SemiBold"/>
                <a:cs typeface="Nunito SemiBold"/>
                <a:sym typeface="Nunito SemiBold"/>
              </a:rPr>
              <a:t>Enterprise Data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0367FE-427B-7083-9EBC-0E84DFDB179F}"/>
              </a:ext>
            </a:extLst>
          </p:cNvPr>
          <p:cNvSpPr txBox="1"/>
          <p:nvPr/>
        </p:nvSpPr>
        <p:spPr>
          <a:xfrm>
            <a:off x="2999512" y="5344411"/>
            <a:ext cx="14738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Nunito" pitchFamily="2" charset="0"/>
                <a:ea typeface="Nunito SemiBold"/>
                <a:cs typeface="Nunito SemiBold"/>
                <a:sym typeface="Nunito SemiBold"/>
              </a:rPr>
              <a:t>Retrieval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7634328-002C-9F5E-0AE2-7F7068F59513}"/>
              </a:ext>
            </a:extLst>
          </p:cNvPr>
          <p:cNvCxnSpPr>
            <a:cxnSpLocks/>
          </p:cNvCxnSpPr>
          <p:nvPr/>
        </p:nvCxnSpPr>
        <p:spPr>
          <a:xfrm>
            <a:off x="4361806" y="4804229"/>
            <a:ext cx="998480" cy="0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3617E5-3C24-7460-0144-BD18CB95E7F2}"/>
              </a:ext>
            </a:extLst>
          </p:cNvPr>
          <p:cNvCxnSpPr>
            <a:cxnSpLocks/>
          </p:cNvCxnSpPr>
          <p:nvPr/>
        </p:nvCxnSpPr>
        <p:spPr>
          <a:xfrm flipV="1">
            <a:off x="3752197" y="3255527"/>
            <a:ext cx="0" cy="91707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C1735EB-EEE5-9574-A54D-91CB8EC9AA04}"/>
              </a:ext>
            </a:extLst>
          </p:cNvPr>
          <p:cNvCxnSpPr>
            <a:cxnSpLocks/>
          </p:cNvCxnSpPr>
          <p:nvPr/>
        </p:nvCxnSpPr>
        <p:spPr>
          <a:xfrm>
            <a:off x="6616275" y="4804229"/>
            <a:ext cx="643758" cy="0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 descr="Gears with solid fill">
            <a:extLst>
              <a:ext uri="{FF2B5EF4-FFF2-40B4-BE49-F238E27FC236}">
                <a16:creationId xmlns:a16="http://schemas.microsoft.com/office/drawing/2014/main" id="{0A3CB502-1B4B-8557-19C0-88DD38D5E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44356" y="4012321"/>
            <a:ext cx="1208689" cy="1208689"/>
          </a:xfrm>
          <a:prstGeom prst="rect">
            <a:avLst/>
          </a:prstGeom>
        </p:spPr>
      </p:pic>
      <p:pic>
        <p:nvPicPr>
          <p:cNvPr id="25" name="Graphic 24" descr="Users with solid fill">
            <a:extLst>
              <a:ext uri="{FF2B5EF4-FFF2-40B4-BE49-F238E27FC236}">
                <a16:creationId xmlns:a16="http://schemas.microsoft.com/office/drawing/2014/main" id="{B60EF55F-8BF3-5378-0FEE-6A215C2C1D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25566" y="4137403"/>
            <a:ext cx="1207008" cy="120700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4FDB71F-85AB-3F8E-F5BC-E50E1FA224A9}"/>
              </a:ext>
            </a:extLst>
          </p:cNvPr>
          <p:cNvSpPr txBox="1"/>
          <p:nvPr/>
        </p:nvSpPr>
        <p:spPr>
          <a:xfrm>
            <a:off x="4729655" y="635905"/>
            <a:ext cx="7391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Enterprise Context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A4E3489-A8A7-9EB2-6086-1AF97CAF63A0}"/>
              </a:ext>
            </a:extLst>
          </p:cNvPr>
          <p:cNvSpPr/>
          <p:nvPr/>
        </p:nvSpPr>
        <p:spPr>
          <a:xfrm>
            <a:off x="4295405" y="777193"/>
            <a:ext cx="329145" cy="329145"/>
          </a:xfrm>
          <a:prstGeom prst="ellipse">
            <a:avLst/>
          </a:prstGeom>
          <a:solidFill>
            <a:srgbClr val="00CFC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018F8AC-FB07-F7E5-C9E7-A06C3B4585AE}"/>
              </a:ext>
            </a:extLst>
          </p:cNvPr>
          <p:cNvSpPr txBox="1"/>
          <p:nvPr/>
        </p:nvSpPr>
        <p:spPr>
          <a:xfrm>
            <a:off x="5138969" y="5344411"/>
            <a:ext cx="1787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Nunito" pitchFamily="2" charset="0"/>
                <a:ea typeface="Nunito SemiBold"/>
                <a:cs typeface="Nunito SemiBold"/>
                <a:sym typeface="Nunito SemiBold"/>
              </a:rPr>
              <a:t>Generation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Nunito" pitchFamily="2" charset="0"/>
                <a:ea typeface="Nunito SemiBold"/>
                <a:cs typeface="Nunito SemiBold"/>
                <a:sym typeface="Nunito SemiBold"/>
              </a:rPr>
              <a:t>GPT, etc.</a:t>
            </a:r>
          </a:p>
        </p:txBody>
      </p:sp>
      <p:pic>
        <p:nvPicPr>
          <p:cNvPr id="16" name="Graphic 15" descr="Filter with solid fill">
            <a:extLst>
              <a:ext uri="{FF2B5EF4-FFF2-40B4-BE49-F238E27FC236}">
                <a16:creationId xmlns:a16="http://schemas.microsoft.com/office/drawing/2014/main" id="{C150E470-38A0-2E0E-90C0-EDE777FFEB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94999" y="3990850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E2679E-427B-2665-0A7D-C73AAF22F839}"/>
              </a:ext>
            </a:extLst>
          </p:cNvPr>
          <p:cNvSpPr txBox="1"/>
          <p:nvPr/>
        </p:nvSpPr>
        <p:spPr>
          <a:xfrm>
            <a:off x="11231635" y="6390289"/>
            <a:ext cx="54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746612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A59F1C-A70C-B40D-C185-5E063B6176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983B1968-6BD9-3BC7-898A-D81A52246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59" y="642821"/>
            <a:ext cx="3205655" cy="72452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4FDB71F-85AB-3F8E-F5BC-E50E1FA224A9}"/>
              </a:ext>
            </a:extLst>
          </p:cNvPr>
          <p:cNvSpPr txBox="1"/>
          <p:nvPr/>
        </p:nvSpPr>
        <p:spPr>
          <a:xfrm>
            <a:off x="4729655" y="635905"/>
            <a:ext cx="7391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Knowledge Graph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A4E3489-A8A7-9EB2-6086-1AF97CAF63A0}"/>
              </a:ext>
            </a:extLst>
          </p:cNvPr>
          <p:cNvSpPr/>
          <p:nvPr/>
        </p:nvSpPr>
        <p:spPr>
          <a:xfrm>
            <a:off x="4295405" y="777193"/>
            <a:ext cx="329145" cy="329145"/>
          </a:xfrm>
          <a:prstGeom prst="ellipse">
            <a:avLst/>
          </a:prstGeom>
          <a:solidFill>
            <a:srgbClr val="009FF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8D8A9B9-FE7B-60DE-5A83-D534BC0DBF48}"/>
              </a:ext>
            </a:extLst>
          </p:cNvPr>
          <p:cNvSpPr/>
          <p:nvPr/>
        </p:nvSpPr>
        <p:spPr>
          <a:xfrm>
            <a:off x="1860329" y="2144543"/>
            <a:ext cx="3044676" cy="304467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D8EBCA-E111-5F81-0FA2-8173F2E11153}"/>
              </a:ext>
            </a:extLst>
          </p:cNvPr>
          <p:cNvSpPr txBox="1"/>
          <p:nvPr/>
        </p:nvSpPr>
        <p:spPr>
          <a:xfrm>
            <a:off x="5328749" y="1991632"/>
            <a:ext cx="62828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000" dirty="0">
                <a:solidFill>
                  <a:schemeClr val="bg1"/>
                </a:solidFill>
                <a:latin typeface="Nunito" pitchFamily="2" charset="0"/>
                <a:ea typeface="Nunito SemiBold"/>
                <a:cs typeface="Nunito SemiBold"/>
                <a:sym typeface="Nunito SemiBold"/>
              </a:rPr>
              <a:t>A way to organize and connect information in a meaningful manner.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Nunito" pitchFamily="2" charset="0"/>
                <a:ea typeface="Nunito SemiBold"/>
                <a:cs typeface="Nunito SemiBold"/>
                <a:sym typeface="Nunito SemiBold"/>
              </a:rPr>
              <a:t>Entities (people, places, events)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Nunito" pitchFamily="2" charset="0"/>
                <a:ea typeface="Nunito SemiBold"/>
                <a:cs typeface="Nunito SemiBold"/>
                <a:sym typeface="Nunito SemiBold"/>
              </a:rPr>
              <a:t>Properties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Nunito" pitchFamily="2" charset="0"/>
                <a:ea typeface="Nunito SemiBold"/>
                <a:cs typeface="Nunito SemiBold"/>
                <a:sym typeface="Nunito SemiBold"/>
              </a:rPr>
              <a:t>Relationships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4DD938-F86F-064F-CABF-AD953F6CBC77}"/>
              </a:ext>
            </a:extLst>
          </p:cNvPr>
          <p:cNvSpPr txBox="1"/>
          <p:nvPr/>
        </p:nvSpPr>
        <p:spPr>
          <a:xfrm>
            <a:off x="11231635" y="6390289"/>
            <a:ext cx="54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167098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A59F1C-A70C-B40D-C185-5E063B6176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983B1968-6BD9-3BC7-898A-D81A52246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59" y="642821"/>
            <a:ext cx="3205655" cy="72452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4FDB71F-85AB-3F8E-F5BC-E50E1FA224A9}"/>
              </a:ext>
            </a:extLst>
          </p:cNvPr>
          <p:cNvSpPr txBox="1"/>
          <p:nvPr/>
        </p:nvSpPr>
        <p:spPr>
          <a:xfrm>
            <a:off x="4729655" y="635905"/>
            <a:ext cx="7391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Vector Database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A4E3489-A8A7-9EB2-6086-1AF97CAF63A0}"/>
              </a:ext>
            </a:extLst>
          </p:cNvPr>
          <p:cNvSpPr/>
          <p:nvPr/>
        </p:nvSpPr>
        <p:spPr>
          <a:xfrm>
            <a:off x="4295405" y="777193"/>
            <a:ext cx="329145" cy="329145"/>
          </a:xfrm>
          <a:prstGeom prst="ellipse">
            <a:avLst/>
          </a:prstGeom>
          <a:solidFill>
            <a:srgbClr val="009FF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8D8A9B9-FE7B-60DE-5A83-D534BC0DBF48}"/>
              </a:ext>
            </a:extLst>
          </p:cNvPr>
          <p:cNvSpPr/>
          <p:nvPr/>
        </p:nvSpPr>
        <p:spPr>
          <a:xfrm>
            <a:off x="1860329" y="2144543"/>
            <a:ext cx="3044676" cy="304467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00CF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D8EBCA-E111-5F81-0FA2-8173F2E11153}"/>
              </a:ext>
            </a:extLst>
          </p:cNvPr>
          <p:cNvSpPr txBox="1"/>
          <p:nvPr/>
        </p:nvSpPr>
        <p:spPr>
          <a:xfrm>
            <a:off x="5328749" y="1991632"/>
            <a:ext cx="628282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000" dirty="0">
                <a:solidFill>
                  <a:schemeClr val="bg1"/>
                </a:solidFill>
                <a:latin typeface="Nunito" pitchFamily="2" charset="0"/>
                <a:ea typeface="Nunito SemiBold"/>
                <a:cs typeface="Nunito SemiBold"/>
                <a:sym typeface="Nunito SemiBold"/>
              </a:rPr>
              <a:t>Enables similarity-based retrieval.</a:t>
            </a:r>
          </a:p>
          <a:p>
            <a:pPr>
              <a:spcAft>
                <a:spcPts val="1200"/>
              </a:spcAft>
            </a:pPr>
            <a:endParaRPr lang="en-US" sz="3000" dirty="0">
              <a:solidFill>
                <a:schemeClr val="bg1"/>
              </a:solidFill>
              <a:latin typeface="Nunito" pitchFamily="2" charset="0"/>
              <a:ea typeface="Nunito SemiBold"/>
              <a:cs typeface="Nunito SemiBold"/>
              <a:sym typeface="Nunito SemiBold"/>
            </a:endParaRPr>
          </a:p>
          <a:p>
            <a:pPr>
              <a:spcAft>
                <a:spcPts val="1200"/>
              </a:spcAft>
            </a:pPr>
            <a:r>
              <a:rPr lang="en-US" sz="3000" dirty="0">
                <a:solidFill>
                  <a:schemeClr val="bg1"/>
                </a:solidFill>
                <a:latin typeface="Nunito" pitchFamily="2" charset="0"/>
                <a:ea typeface="Nunito SemiBold"/>
                <a:cs typeface="Nunito SemiBold"/>
                <a:sym typeface="Nunito SemiBold"/>
              </a:rPr>
              <a:t>RAG can leverage this to retrieve similar documents or knowledge from your database, contributing to more informed and contextually relevant generation.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B3BCD5-BB19-4900-2CBD-BDEE33C46632}"/>
              </a:ext>
            </a:extLst>
          </p:cNvPr>
          <p:cNvSpPr txBox="1"/>
          <p:nvPr/>
        </p:nvSpPr>
        <p:spPr>
          <a:xfrm>
            <a:off x="11231635" y="6390289"/>
            <a:ext cx="54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57429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A59F1C-A70C-B40D-C185-5E063B6176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983B1968-6BD9-3BC7-898A-D81A52246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59" y="642821"/>
            <a:ext cx="3205655" cy="724529"/>
          </a:xfrm>
          <a:prstGeom prst="rect">
            <a:avLst/>
          </a:prstGeom>
        </p:spPr>
      </p:pic>
      <p:sp>
        <p:nvSpPr>
          <p:cNvPr id="9" name="Flowchart: Magnetic Disk 8">
            <a:extLst>
              <a:ext uri="{FF2B5EF4-FFF2-40B4-BE49-F238E27FC236}">
                <a16:creationId xmlns:a16="http://schemas.microsoft.com/office/drawing/2014/main" id="{7FD33DF3-316F-D01C-9800-F939388A2704}"/>
              </a:ext>
            </a:extLst>
          </p:cNvPr>
          <p:cNvSpPr/>
          <p:nvPr/>
        </p:nvSpPr>
        <p:spPr>
          <a:xfrm>
            <a:off x="4671844" y="2762276"/>
            <a:ext cx="1208690" cy="809822"/>
          </a:xfrm>
          <a:prstGeom prst="flowChartMagneticDisk">
            <a:avLst/>
          </a:prstGeom>
          <a:solidFill>
            <a:srgbClr val="00CFC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319DD4A-AFF1-07B8-B7AB-68182094CBDB}"/>
              </a:ext>
            </a:extLst>
          </p:cNvPr>
          <p:cNvSpPr/>
          <p:nvPr/>
        </p:nvSpPr>
        <p:spPr>
          <a:xfrm>
            <a:off x="4677099" y="4876792"/>
            <a:ext cx="1208689" cy="588580"/>
          </a:xfrm>
          <a:prstGeom prst="roundRect">
            <a:avLst/>
          </a:prstGeom>
          <a:solidFill>
            <a:srgbClr val="00CFC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8019B11-8A90-41D8-6834-4CDFC1B7FF25}"/>
              </a:ext>
            </a:extLst>
          </p:cNvPr>
          <p:cNvSpPr/>
          <p:nvPr/>
        </p:nvSpPr>
        <p:spPr>
          <a:xfrm>
            <a:off x="6931580" y="4868909"/>
            <a:ext cx="1208689" cy="588580"/>
          </a:xfrm>
          <a:prstGeom prst="roundRect">
            <a:avLst/>
          </a:prstGeom>
          <a:solidFill>
            <a:srgbClr val="00CFC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B6DDEA-54B3-6E96-CA4C-9C8CE918DD4E}"/>
              </a:ext>
            </a:extLst>
          </p:cNvPr>
          <p:cNvSpPr txBox="1"/>
          <p:nvPr/>
        </p:nvSpPr>
        <p:spPr>
          <a:xfrm>
            <a:off x="4549784" y="1981115"/>
            <a:ext cx="1473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Nunito" pitchFamily="2" charset="0"/>
                <a:ea typeface="Nunito SemiBold"/>
                <a:cs typeface="Nunito SemiBold"/>
                <a:sym typeface="Nunito SemiBold"/>
              </a:rPr>
              <a:t>Enterprise Data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0367FE-427B-7083-9EBC-0E84DFDB179F}"/>
              </a:ext>
            </a:extLst>
          </p:cNvPr>
          <p:cNvSpPr txBox="1"/>
          <p:nvPr/>
        </p:nvSpPr>
        <p:spPr>
          <a:xfrm>
            <a:off x="4523506" y="5691250"/>
            <a:ext cx="14738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Nunito" pitchFamily="2" charset="0"/>
                <a:ea typeface="Nunito SemiBold"/>
                <a:cs typeface="Nunito SemiBold"/>
                <a:sym typeface="Nunito SemiBold"/>
              </a:rPr>
              <a:t>Retrieval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7634328-002C-9F5E-0AE2-7F7068F59513}"/>
              </a:ext>
            </a:extLst>
          </p:cNvPr>
          <p:cNvCxnSpPr>
            <a:cxnSpLocks/>
          </p:cNvCxnSpPr>
          <p:nvPr/>
        </p:nvCxnSpPr>
        <p:spPr>
          <a:xfrm>
            <a:off x="5885800" y="5151068"/>
            <a:ext cx="998480" cy="0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3617E5-3C24-7460-0144-BD18CB95E7F2}"/>
              </a:ext>
            </a:extLst>
          </p:cNvPr>
          <p:cNvCxnSpPr>
            <a:cxnSpLocks/>
          </p:cNvCxnSpPr>
          <p:nvPr/>
        </p:nvCxnSpPr>
        <p:spPr>
          <a:xfrm flipV="1">
            <a:off x="5276191" y="3602366"/>
            <a:ext cx="0" cy="91707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C1735EB-EEE5-9574-A54D-91CB8EC9AA04}"/>
              </a:ext>
            </a:extLst>
          </p:cNvPr>
          <p:cNvCxnSpPr>
            <a:cxnSpLocks/>
          </p:cNvCxnSpPr>
          <p:nvPr/>
        </p:nvCxnSpPr>
        <p:spPr>
          <a:xfrm>
            <a:off x="8140269" y="5151068"/>
            <a:ext cx="643758" cy="0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 descr="Gears with solid fill">
            <a:extLst>
              <a:ext uri="{FF2B5EF4-FFF2-40B4-BE49-F238E27FC236}">
                <a16:creationId xmlns:a16="http://schemas.microsoft.com/office/drawing/2014/main" id="{0A3CB502-1B4B-8557-19C0-88DD38D5E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68350" y="4359160"/>
            <a:ext cx="1208689" cy="1208689"/>
          </a:xfrm>
          <a:prstGeom prst="rect">
            <a:avLst/>
          </a:prstGeom>
        </p:spPr>
      </p:pic>
      <p:pic>
        <p:nvPicPr>
          <p:cNvPr id="25" name="Graphic 24" descr="Users with solid fill">
            <a:extLst>
              <a:ext uri="{FF2B5EF4-FFF2-40B4-BE49-F238E27FC236}">
                <a16:creationId xmlns:a16="http://schemas.microsoft.com/office/drawing/2014/main" id="{B60EF55F-8BF3-5378-0FEE-6A215C2C1D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49560" y="4484242"/>
            <a:ext cx="1207008" cy="120700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4FDB71F-85AB-3F8E-F5BC-E50E1FA224A9}"/>
              </a:ext>
            </a:extLst>
          </p:cNvPr>
          <p:cNvSpPr txBox="1"/>
          <p:nvPr/>
        </p:nvSpPr>
        <p:spPr>
          <a:xfrm>
            <a:off x="4729655" y="635905"/>
            <a:ext cx="7391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Full Enterprise Context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A4E3489-A8A7-9EB2-6086-1AF97CAF63A0}"/>
              </a:ext>
            </a:extLst>
          </p:cNvPr>
          <p:cNvSpPr/>
          <p:nvPr/>
        </p:nvSpPr>
        <p:spPr>
          <a:xfrm>
            <a:off x="4295405" y="777193"/>
            <a:ext cx="329145" cy="329145"/>
          </a:xfrm>
          <a:prstGeom prst="ellipse">
            <a:avLst/>
          </a:prstGeom>
          <a:solidFill>
            <a:srgbClr val="00CFC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63AF242-554F-D323-526C-0A56B0D2097D}"/>
              </a:ext>
            </a:extLst>
          </p:cNvPr>
          <p:cNvSpPr/>
          <p:nvPr/>
        </p:nvSpPr>
        <p:spPr>
          <a:xfrm>
            <a:off x="2301700" y="2495534"/>
            <a:ext cx="1284457" cy="1284457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7FB0B93-BF94-330F-D6F2-C4C400A74824}"/>
              </a:ext>
            </a:extLst>
          </p:cNvPr>
          <p:cNvCxnSpPr>
            <a:cxnSpLocks/>
          </p:cNvCxnSpPr>
          <p:nvPr/>
        </p:nvCxnSpPr>
        <p:spPr>
          <a:xfrm>
            <a:off x="4035968" y="3978586"/>
            <a:ext cx="1240223" cy="0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01372603-436B-48AD-1F40-458E2B231233}"/>
              </a:ext>
            </a:extLst>
          </p:cNvPr>
          <p:cNvSpPr>
            <a:spLocks noChangeAspect="1"/>
          </p:cNvSpPr>
          <p:nvPr/>
        </p:nvSpPr>
        <p:spPr>
          <a:xfrm>
            <a:off x="2284205" y="4277531"/>
            <a:ext cx="1289304" cy="1289304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00CF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3F97DC-6A93-08D1-3C70-6F9490F56559}"/>
              </a:ext>
            </a:extLst>
          </p:cNvPr>
          <p:cNvCxnSpPr>
            <a:cxnSpLocks/>
          </p:cNvCxnSpPr>
          <p:nvPr/>
        </p:nvCxnSpPr>
        <p:spPr>
          <a:xfrm flipV="1">
            <a:off x="3999186" y="3132076"/>
            <a:ext cx="0" cy="182880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D945921-557B-CD1F-8490-7CDCB7FE0DA5}"/>
              </a:ext>
            </a:extLst>
          </p:cNvPr>
          <p:cNvCxnSpPr>
            <a:cxnSpLocks/>
          </p:cNvCxnSpPr>
          <p:nvPr/>
        </p:nvCxnSpPr>
        <p:spPr>
          <a:xfrm>
            <a:off x="3586157" y="3132079"/>
            <a:ext cx="413029" cy="0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FDB07FF-DAFB-ACDA-CE7F-393D585E45CD}"/>
              </a:ext>
            </a:extLst>
          </p:cNvPr>
          <p:cNvCxnSpPr>
            <a:cxnSpLocks/>
          </p:cNvCxnSpPr>
          <p:nvPr/>
        </p:nvCxnSpPr>
        <p:spPr>
          <a:xfrm>
            <a:off x="3586157" y="4952997"/>
            <a:ext cx="413029" cy="0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018F8AC-FB07-F7E5-C9E7-A06C3B4585AE}"/>
              </a:ext>
            </a:extLst>
          </p:cNvPr>
          <p:cNvSpPr txBox="1"/>
          <p:nvPr/>
        </p:nvSpPr>
        <p:spPr>
          <a:xfrm>
            <a:off x="6662963" y="5691250"/>
            <a:ext cx="1787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Nunito" pitchFamily="2" charset="0"/>
                <a:ea typeface="Nunito SemiBold"/>
                <a:cs typeface="Nunito SemiBold"/>
                <a:sym typeface="Nunito SemiBold"/>
              </a:rPr>
              <a:t>Generation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Nunito" pitchFamily="2" charset="0"/>
                <a:ea typeface="Nunito SemiBold"/>
                <a:cs typeface="Nunito SemiBold"/>
                <a:sym typeface="Nunito SemiBold"/>
              </a:rPr>
              <a:t>GPT, etc.</a:t>
            </a:r>
          </a:p>
        </p:txBody>
      </p:sp>
      <p:pic>
        <p:nvPicPr>
          <p:cNvPr id="16" name="Graphic 15" descr="Filter with solid fill">
            <a:extLst>
              <a:ext uri="{FF2B5EF4-FFF2-40B4-BE49-F238E27FC236}">
                <a16:creationId xmlns:a16="http://schemas.microsoft.com/office/drawing/2014/main" id="{C150E470-38A0-2E0E-90C0-EDE777FFEB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18993" y="4337689"/>
            <a:ext cx="914400" cy="9144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2EC9C82E-BBF2-9AE3-E7AB-35BE342F8B9A}"/>
              </a:ext>
            </a:extLst>
          </p:cNvPr>
          <p:cNvSpPr txBox="1"/>
          <p:nvPr/>
        </p:nvSpPr>
        <p:spPr>
          <a:xfrm>
            <a:off x="2069346" y="1639524"/>
            <a:ext cx="1766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Nunito" pitchFamily="2" charset="0"/>
                <a:ea typeface="Nunito SemiBold"/>
                <a:cs typeface="Nunito SemiBold"/>
                <a:sym typeface="Nunito SemiBold"/>
              </a:rPr>
              <a:t>Knowledge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Nunito" pitchFamily="2" charset="0"/>
                <a:ea typeface="Nunito SemiBold"/>
                <a:cs typeface="Nunito SemiBold"/>
                <a:sym typeface="Nunito SemiBold"/>
              </a:rPr>
              <a:t>Graph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5FCB837-8CC8-52F8-192F-3CFCE142F940}"/>
              </a:ext>
            </a:extLst>
          </p:cNvPr>
          <p:cNvSpPr txBox="1"/>
          <p:nvPr/>
        </p:nvSpPr>
        <p:spPr>
          <a:xfrm>
            <a:off x="2069346" y="5691250"/>
            <a:ext cx="1766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Nunito" pitchFamily="2" charset="0"/>
                <a:ea typeface="Nunito SemiBold"/>
                <a:cs typeface="Nunito SemiBold"/>
                <a:sym typeface="Nunito SemiBold"/>
              </a:rPr>
              <a:t>Vector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Nunito" pitchFamily="2" charset="0"/>
                <a:ea typeface="Nunito SemiBold"/>
                <a:cs typeface="Nunito SemiBold"/>
                <a:sym typeface="Nunito SemiBold"/>
              </a:rPr>
              <a:t>Database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EDC298B-88D0-A415-849B-780554BDD624}"/>
              </a:ext>
            </a:extLst>
          </p:cNvPr>
          <p:cNvSpPr txBox="1"/>
          <p:nvPr/>
        </p:nvSpPr>
        <p:spPr>
          <a:xfrm>
            <a:off x="11231635" y="6390289"/>
            <a:ext cx="54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016798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A59F1C-A70C-B40D-C185-5E063B6176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F88B94-126C-7EAA-8644-A83A49450152}"/>
              </a:ext>
            </a:extLst>
          </p:cNvPr>
          <p:cNvSpPr txBox="1"/>
          <p:nvPr/>
        </p:nvSpPr>
        <p:spPr>
          <a:xfrm>
            <a:off x="11231635" y="6390289"/>
            <a:ext cx="54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E7251E-4C98-60E4-409B-1616CA1E6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349" y="642821"/>
            <a:ext cx="10019072" cy="6108851"/>
          </a:xfrm>
          <a:prstGeom prst="rect">
            <a:avLst/>
          </a:prstGeom>
        </p:spPr>
      </p:pic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0B06955A-42FB-C6B4-4080-90AD5D325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59" y="642821"/>
            <a:ext cx="3205655" cy="7245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6415C3-9E10-9966-0082-3B6696DDC0F4}"/>
              </a:ext>
            </a:extLst>
          </p:cNvPr>
          <p:cNvSpPr txBox="1"/>
          <p:nvPr/>
        </p:nvSpPr>
        <p:spPr>
          <a:xfrm>
            <a:off x="1547887" y="2874606"/>
            <a:ext cx="7746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AI Copilots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The Future of Work is here</a:t>
            </a:r>
          </a:p>
        </p:txBody>
      </p:sp>
    </p:spTree>
    <p:extLst>
      <p:ext uri="{BB962C8B-B14F-4D97-AF65-F5344CB8AC3E}">
        <p14:creationId xmlns:p14="http://schemas.microsoft.com/office/powerpoint/2010/main" val="472521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A59F1C-A70C-B40D-C185-5E063B6176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983B1968-6BD9-3BC7-898A-D81A52246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59" y="642821"/>
            <a:ext cx="3205655" cy="72452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F2756FF-45EB-F2B6-8F4E-FF0D88882522}"/>
              </a:ext>
            </a:extLst>
          </p:cNvPr>
          <p:cNvSpPr txBox="1"/>
          <p:nvPr/>
        </p:nvSpPr>
        <p:spPr>
          <a:xfrm>
            <a:off x="6222127" y="1781426"/>
            <a:ext cx="56335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Nunito" pitchFamily="2" charset="0"/>
                <a:ea typeface="Nunito SemiBold"/>
                <a:cs typeface="Nunito SemiBold"/>
                <a:sym typeface="Nunito SemiBold"/>
              </a:rPr>
              <a:t>Q&amp;A Systems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Nunito" pitchFamily="2" charset="0"/>
                <a:ea typeface="Nunito SemiBold"/>
                <a:cs typeface="Nunito SemiBold"/>
                <a:sym typeface="Nunito SemiBold"/>
              </a:rPr>
              <a:t>Chatbots/ Virtual Assistants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Nunito" pitchFamily="2" charset="0"/>
                <a:ea typeface="Nunito SemiBold"/>
                <a:cs typeface="Nunito SemiBold"/>
                <a:sym typeface="Nunito SemiBold"/>
              </a:rPr>
              <a:t>Content Summaries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Nunito" pitchFamily="2" charset="0"/>
                <a:ea typeface="Nunito SemiBold"/>
                <a:cs typeface="Nunito SemiBold"/>
                <a:sym typeface="Nunito SemiBold"/>
              </a:rPr>
              <a:t>Content Creation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Nunito" pitchFamily="2" charset="0"/>
                <a:ea typeface="Nunito SemiBold"/>
                <a:cs typeface="Nunito SemiBold"/>
                <a:sym typeface="Nunito SemiBold"/>
              </a:rPr>
              <a:t>Enriched Knowledge Base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Nunito" pitchFamily="2" charset="0"/>
                <a:ea typeface="Nunito SemiBold"/>
                <a:cs typeface="Nunito SemiBold"/>
                <a:sym typeface="Nunito SemiBold"/>
              </a:rPr>
              <a:t>Front-Line Decision Support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F8D1FF-6D23-E14A-8A1D-E819D2C032E1}"/>
              </a:ext>
            </a:extLst>
          </p:cNvPr>
          <p:cNvSpPr txBox="1"/>
          <p:nvPr/>
        </p:nvSpPr>
        <p:spPr>
          <a:xfrm>
            <a:off x="4729655" y="635905"/>
            <a:ext cx="7391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Typical Copilot Applications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8DF0B29-4838-CC7D-BF79-E990D7BB97A7}"/>
              </a:ext>
            </a:extLst>
          </p:cNvPr>
          <p:cNvSpPr/>
          <p:nvPr/>
        </p:nvSpPr>
        <p:spPr>
          <a:xfrm>
            <a:off x="4295405" y="777193"/>
            <a:ext cx="329145" cy="329145"/>
          </a:xfrm>
          <a:prstGeom prst="ellipse">
            <a:avLst/>
          </a:prstGeom>
          <a:solidFill>
            <a:srgbClr val="009FF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A diagram of a data flow&#10;&#10;Description automatically generated">
            <a:extLst>
              <a:ext uri="{FF2B5EF4-FFF2-40B4-BE49-F238E27FC236}">
                <a16:creationId xmlns:a16="http://schemas.microsoft.com/office/drawing/2014/main" id="{51DC3F37-C20D-7D51-DEC4-BB45BCAF0B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38" y="2144543"/>
            <a:ext cx="5414367" cy="333134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A7CC01F-4288-8E58-8789-4E2052DBC1D8}"/>
              </a:ext>
            </a:extLst>
          </p:cNvPr>
          <p:cNvSpPr txBox="1"/>
          <p:nvPr/>
        </p:nvSpPr>
        <p:spPr>
          <a:xfrm>
            <a:off x="11231635" y="6390289"/>
            <a:ext cx="54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505581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A59F1C-A70C-B40D-C185-5E063B6176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0B06955A-42FB-C6B4-4080-90AD5D325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59" y="642821"/>
            <a:ext cx="3205655" cy="7245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902E49-299A-45F6-0ABE-02862C4BC326}"/>
              </a:ext>
            </a:extLst>
          </p:cNvPr>
          <p:cNvSpPr txBox="1"/>
          <p:nvPr/>
        </p:nvSpPr>
        <p:spPr>
          <a:xfrm>
            <a:off x="4729655" y="635905"/>
            <a:ext cx="7391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Last Week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0F6FF90-1C83-3D05-71EB-CDD8DC36B2C4}"/>
              </a:ext>
            </a:extLst>
          </p:cNvPr>
          <p:cNvSpPr/>
          <p:nvPr/>
        </p:nvSpPr>
        <p:spPr>
          <a:xfrm>
            <a:off x="4295405" y="777193"/>
            <a:ext cx="329145" cy="329145"/>
          </a:xfrm>
          <a:prstGeom prst="ellipse">
            <a:avLst/>
          </a:prstGeom>
          <a:solidFill>
            <a:srgbClr val="009FF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704774-B7CB-6DBA-6403-869C51BF09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19" b="27969"/>
          <a:stretch/>
        </p:blipFill>
        <p:spPr>
          <a:xfrm>
            <a:off x="0" y="1754543"/>
            <a:ext cx="12192000" cy="39098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C323F5-22B6-77E2-F584-25DB5F55C036}"/>
              </a:ext>
            </a:extLst>
          </p:cNvPr>
          <p:cNvSpPr txBox="1"/>
          <p:nvPr/>
        </p:nvSpPr>
        <p:spPr>
          <a:xfrm>
            <a:off x="11231635" y="6390289"/>
            <a:ext cx="54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093246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A59F1C-A70C-B40D-C185-5E063B6176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0B06955A-42FB-C6B4-4080-90AD5D325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59" y="642821"/>
            <a:ext cx="3205655" cy="7245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902E49-299A-45F6-0ABE-02862C4BC326}"/>
              </a:ext>
            </a:extLst>
          </p:cNvPr>
          <p:cNvSpPr txBox="1"/>
          <p:nvPr/>
        </p:nvSpPr>
        <p:spPr>
          <a:xfrm>
            <a:off x="4729655" y="635905"/>
            <a:ext cx="7391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Career Benefits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0F6FF90-1C83-3D05-71EB-CDD8DC36B2C4}"/>
              </a:ext>
            </a:extLst>
          </p:cNvPr>
          <p:cNvSpPr/>
          <p:nvPr/>
        </p:nvSpPr>
        <p:spPr>
          <a:xfrm>
            <a:off x="4295405" y="777193"/>
            <a:ext cx="329145" cy="329145"/>
          </a:xfrm>
          <a:prstGeom prst="ellipse">
            <a:avLst/>
          </a:prstGeom>
          <a:solidFill>
            <a:srgbClr val="009FF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FBAAFE-7487-C98C-6004-4413A85C4D57}"/>
              </a:ext>
            </a:extLst>
          </p:cNvPr>
          <p:cNvSpPr txBox="1"/>
          <p:nvPr/>
        </p:nvSpPr>
        <p:spPr>
          <a:xfrm>
            <a:off x="751488" y="2010171"/>
            <a:ext cx="1061019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376363" algn="l"/>
              </a:tabLst>
            </a:pPr>
            <a:r>
              <a:rPr lang="en-US" sz="2800" dirty="0">
                <a:solidFill>
                  <a:schemeClr val="bg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Who will spearhead your Gen AI projects?   (Why not you?)</a:t>
            </a:r>
          </a:p>
          <a:p>
            <a:pPr>
              <a:tabLst>
                <a:tab pos="1376363" algn="l"/>
              </a:tabLst>
            </a:pPr>
            <a:endParaRPr lang="en-US" sz="2800" dirty="0">
              <a:solidFill>
                <a:schemeClr val="bg1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  <a:tabLst>
                <a:tab pos="1376363" algn="l"/>
              </a:tabLst>
            </a:pPr>
            <a:r>
              <a:rPr lang="en-US" sz="2800" dirty="0">
                <a:solidFill>
                  <a:schemeClr val="bg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Strategic project, aligned to vision and goals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  <a:tabLst>
                <a:tab pos="1376363" algn="l"/>
              </a:tabLst>
            </a:pPr>
            <a:r>
              <a:rPr lang="en-US" sz="2800" dirty="0">
                <a:solidFill>
                  <a:schemeClr val="bg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Thought leadership. Company &amp; industry recognition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  <a:tabLst>
                <a:tab pos="1376363" algn="l"/>
              </a:tabLst>
            </a:pPr>
            <a:r>
              <a:rPr lang="en-US" sz="2800" dirty="0">
                <a:solidFill>
                  <a:schemeClr val="bg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Cross-functional. Broader understanding of the enterprise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  <a:tabLst>
                <a:tab pos="1376363" algn="l"/>
              </a:tabLst>
            </a:pPr>
            <a:r>
              <a:rPr lang="en-US" sz="2800" dirty="0">
                <a:solidFill>
                  <a:schemeClr val="bg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Showcase your problem-solving skills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  <a:tabLst>
                <a:tab pos="1376363" algn="l"/>
              </a:tabLst>
            </a:pPr>
            <a:r>
              <a:rPr lang="en-US" sz="2800" dirty="0">
                <a:solidFill>
                  <a:schemeClr val="bg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Skill development &amp; ML / NLP expertise. Continuous learning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6420E0-4E2B-3ECE-DFBD-9BBE1F25B02C}"/>
              </a:ext>
            </a:extLst>
          </p:cNvPr>
          <p:cNvSpPr txBox="1"/>
          <p:nvPr/>
        </p:nvSpPr>
        <p:spPr>
          <a:xfrm>
            <a:off x="11231635" y="6390289"/>
            <a:ext cx="54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530849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A59F1C-A70C-B40D-C185-5E063B617621}"/>
              </a:ext>
            </a:extLst>
          </p:cNvPr>
          <p:cNvSpPr/>
          <p:nvPr/>
        </p:nvSpPr>
        <p:spPr>
          <a:xfrm>
            <a:off x="14364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2" name="Google Shape;2429;p306">
            <a:extLst>
              <a:ext uri="{FF2B5EF4-FFF2-40B4-BE49-F238E27FC236}">
                <a16:creationId xmlns:a16="http://schemas.microsoft.com/office/drawing/2014/main" id="{8ADA1C6D-1E87-C162-7338-9C48D1877B4B}"/>
              </a:ext>
            </a:extLst>
          </p:cNvPr>
          <p:cNvSpPr txBox="1"/>
          <p:nvPr/>
        </p:nvSpPr>
        <p:spPr>
          <a:xfrm>
            <a:off x="1467495" y="1868422"/>
            <a:ext cx="3668110" cy="1907916"/>
          </a:xfrm>
          <a:prstGeom prst="rect">
            <a:avLst/>
          </a:prstGeom>
          <a:solidFill>
            <a:srgbClr val="00CF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Oxanium"/>
              <a:ea typeface="Oxanium"/>
              <a:cs typeface="Oxanium"/>
              <a:sym typeface="Oxanium"/>
            </a:endParaRPr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0B06955A-42FB-C6B4-4080-90AD5D325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59" y="642821"/>
            <a:ext cx="3205655" cy="7245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902E49-299A-45F6-0ABE-02862C4BC326}"/>
              </a:ext>
            </a:extLst>
          </p:cNvPr>
          <p:cNvSpPr txBox="1"/>
          <p:nvPr/>
        </p:nvSpPr>
        <p:spPr>
          <a:xfrm>
            <a:off x="4729655" y="635905"/>
            <a:ext cx="7391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The Path Forward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0F6FF90-1C83-3D05-71EB-CDD8DC36B2C4}"/>
              </a:ext>
            </a:extLst>
          </p:cNvPr>
          <p:cNvSpPr/>
          <p:nvPr/>
        </p:nvSpPr>
        <p:spPr>
          <a:xfrm>
            <a:off x="4295405" y="777193"/>
            <a:ext cx="329145" cy="329145"/>
          </a:xfrm>
          <a:prstGeom prst="ellipse">
            <a:avLst/>
          </a:prstGeom>
          <a:solidFill>
            <a:srgbClr val="009FF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Google Shape;2424;p306">
            <a:extLst>
              <a:ext uri="{FF2B5EF4-FFF2-40B4-BE49-F238E27FC236}">
                <a16:creationId xmlns:a16="http://schemas.microsoft.com/office/drawing/2014/main" id="{1BA0846F-D1C9-B018-620B-08E386F6DD15}"/>
              </a:ext>
            </a:extLst>
          </p:cNvPr>
          <p:cNvCxnSpPr/>
          <p:nvPr/>
        </p:nvCxnSpPr>
        <p:spPr>
          <a:xfrm>
            <a:off x="1303261" y="1865753"/>
            <a:ext cx="0" cy="3951094"/>
          </a:xfrm>
          <a:prstGeom prst="straightConnector1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triangle" w="med" len="med"/>
            <a:tailEnd type="none" w="sm" len="sm"/>
          </a:ln>
        </p:spPr>
      </p:cxnSp>
      <p:sp>
        <p:nvSpPr>
          <p:cNvPr id="89" name="Google Shape;2425;p306">
            <a:extLst>
              <a:ext uri="{FF2B5EF4-FFF2-40B4-BE49-F238E27FC236}">
                <a16:creationId xmlns:a16="http://schemas.microsoft.com/office/drawing/2014/main" id="{B7D100A6-F373-C7A1-56DD-701297E69343}"/>
              </a:ext>
            </a:extLst>
          </p:cNvPr>
          <p:cNvSpPr txBox="1"/>
          <p:nvPr/>
        </p:nvSpPr>
        <p:spPr>
          <a:xfrm rot="16200000">
            <a:off x="359496" y="3720541"/>
            <a:ext cx="1216029" cy="23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100" b="1">
                <a:solidFill>
                  <a:schemeClr val="bg1"/>
                </a:solidFill>
                <a:latin typeface="Oxanium"/>
                <a:ea typeface="Oxanium"/>
                <a:cs typeface="Oxanium"/>
                <a:sym typeface="Oxanium"/>
              </a:rPr>
              <a:t>IMPACT</a:t>
            </a:r>
            <a:endParaRPr sz="1100" b="1" u="none" strike="noStrike" cap="none">
              <a:solidFill>
                <a:schemeClr val="bg1"/>
              </a:solidFill>
              <a:latin typeface="Oxanium"/>
              <a:ea typeface="Oxanium"/>
              <a:cs typeface="Oxanium"/>
              <a:sym typeface="Oxanium"/>
            </a:endParaRPr>
          </a:p>
        </p:txBody>
      </p:sp>
      <p:sp>
        <p:nvSpPr>
          <p:cNvPr id="90" name="Google Shape;2426;p306">
            <a:extLst>
              <a:ext uri="{FF2B5EF4-FFF2-40B4-BE49-F238E27FC236}">
                <a16:creationId xmlns:a16="http://schemas.microsoft.com/office/drawing/2014/main" id="{CF747F38-D639-D9FF-2263-67213C3D42AE}"/>
              </a:ext>
            </a:extLst>
          </p:cNvPr>
          <p:cNvSpPr txBox="1"/>
          <p:nvPr/>
        </p:nvSpPr>
        <p:spPr>
          <a:xfrm>
            <a:off x="3545176" y="6178496"/>
            <a:ext cx="3328618" cy="211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100" b="1">
                <a:solidFill>
                  <a:schemeClr val="bg1"/>
                </a:solidFill>
                <a:latin typeface="Oxanium"/>
                <a:ea typeface="Oxanium"/>
                <a:cs typeface="Oxanium"/>
                <a:sym typeface="Oxanium"/>
              </a:rPr>
              <a:t>EFFORT</a:t>
            </a:r>
            <a:endParaRPr sz="1100" b="1" u="none" strike="noStrike" cap="none">
              <a:solidFill>
                <a:schemeClr val="bg1"/>
              </a:solidFill>
              <a:latin typeface="Oxanium"/>
              <a:ea typeface="Oxanium"/>
              <a:cs typeface="Oxanium"/>
              <a:sym typeface="Oxanium"/>
            </a:endParaRPr>
          </a:p>
        </p:txBody>
      </p:sp>
      <p:sp>
        <p:nvSpPr>
          <p:cNvPr id="91" name="Google Shape;2427;p306">
            <a:extLst>
              <a:ext uri="{FF2B5EF4-FFF2-40B4-BE49-F238E27FC236}">
                <a16:creationId xmlns:a16="http://schemas.microsoft.com/office/drawing/2014/main" id="{06F38986-6C2C-26D2-F490-D5F5C7F39535}"/>
              </a:ext>
            </a:extLst>
          </p:cNvPr>
          <p:cNvSpPr txBox="1"/>
          <p:nvPr/>
        </p:nvSpPr>
        <p:spPr>
          <a:xfrm>
            <a:off x="1473613" y="3905150"/>
            <a:ext cx="3668110" cy="1907916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Oxanium"/>
              <a:ea typeface="Oxanium"/>
              <a:cs typeface="Oxanium"/>
              <a:sym typeface="Oxanium"/>
            </a:endParaRPr>
          </a:p>
        </p:txBody>
      </p:sp>
      <p:sp>
        <p:nvSpPr>
          <p:cNvPr id="92" name="Google Shape;2428;p306">
            <a:extLst>
              <a:ext uri="{FF2B5EF4-FFF2-40B4-BE49-F238E27FC236}">
                <a16:creationId xmlns:a16="http://schemas.microsoft.com/office/drawing/2014/main" id="{00D82E69-ED55-FDB9-F425-686E2D5BDAB7}"/>
              </a:ext>
            </a:extLst>
          </p:cNvPr>
          <p:cNvSpPr txBox="1"/>
          <p:nvPr/>
        </p:nvSpPr>
        <p:spPr>
          <a:xfrm>
            <a:off x="5275819" y="3905149"/>
            <a:ext cx="3846087" cy="1907916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Oxanium"/>
              <a:ea typeface="Oxanium"/>
              <a:cs typeface="Oxanium"/>
              <a:sym typeface="Oxanium"/>
            </a:endParaRPr>
          </a:p>
        </p:txBody>
      </p:sp>
      <p:sp>
        <p:nvSpPr>
          <p:cNvPr id="93" name="Google Shape;2429;p306">
            <a:extLst>
              <a:ext uri="{FF2B5EF4-FFF2-40B4-BE49-F238E27FC236}">
                <a16:creationId xmlns:a16="http://schemas.microsoft.com/office/drawing/2014/main" id="{5196E01A-06DA-9EA3-CB56-340F1030F14F}"/>
              </a:ext>
            </a:extLst>
          </p:cNvPr>
          <p:cNvSpPr txBox="1"/>
          <p:nvPr/>
        </p:nvSpPr>
        <p:spPr>
          <a:xfrm>
            <a:off x="5275819" y="1868422"/>
            <a:ext cx="3846087" cy="1907916"/>
          </a:xfrm>
          <a:prstGeom prst="rect">
            <a:avLst/>
          </a:prstGeom>
          <a:solidFill>
            <a:srgbClr val="009FF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Oxanium"/>
              <a:ea typeface="Oxanium"/>
              <a:cs typeface="Oxanium"/>
              <a:sym typeface="Oxanium"/>
            </a:endParaRPr>
          </a:p>
        </p:txBody>
      </p:sp>
      <p:sp>
        <p:nvSpPr>
          <p:cNvPr id="94" name="Google Shape;2431;p306">
            <a:extLst>
              <a:ext uri="{FF2B5EF4-FFF2-40B4-BE49-F238E27FC236}">
                <a16:creationId xmlns:a16="http://schemas.microsoft.com/office/drawing/2014/main" id="{8E511422-E879-FE06-C818-97270ECBDDE5}"/>
              </a:ext>
            </a:extLst>
          </p:cNvPr>
          <p:cNvSpPr txBox="1"/>
          <p:nvPr/>
        </p:nvSpPr>
        <p:spPr>
          <a:xfrm>
            <a:off x="8533184" y="6178518"/>
            <a:ext cx="772421" cy="157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1200" i="0" u="none" strike="noStrike" cap="none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High</a:t>
            </a:r>
            <a:endParaRPr sz="1200" i="0" u="none" strike="noStrike" cap="none">
              <a:solidFill>
                <a:schemeClr val="bg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5" name="Google Shape;2432;p306">
            <a:extLst>
              <a:ext uri="{FF2B5EF4-FFF2-40B4-BE49-F238E27FC236}">
                <a16:creationId xmlns:a16="http://schemas.microsoft.com/office/drawing/2014/main" id="{FCAD2497-B4A3-B745-FB34-6DDFC4F24610}"/>
              </a:ext>
            </a:extLst>
          </p:cNvPr>
          <p:cNvSpPr txBox="1"/>
          <p:nvPr/>
        </p:nvSpPr>
        <p:spPr>
          <a:xfrm>
            <a:off x="1327261" y="6165080"/>
            <a:ext cx="576201" cy="157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1200" i="0" u="none" strike="noStrike" cap="none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Low</a:t>
            </a:r>
            <a:endParaRPr sz="1200" i="0" u="none" strike="noStrike" cap="none">
              <a:solidFill>
                <a:schemeClr val="bg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6" name="Google Shape;2433;p306">
            <a:extLst>
              <a:ext uri="{FF2B5EF4-FFF2-40B4-BE49-F238E27FC236}">
                <a16:creationId xmlns:a16="http://schemas.microsoft.com/office/drawing/2014/main" id="{74C80455-26BB-2D9B-294C-B44C3DAB2D4E}"/>
              </a:ext>
            </a:extLst>
          </p:cNvPr>
          <p:cNvSpPr txBox="1"/>
          <p:nvPr/>
        </p:nvSpPr>
        <p:spPr>
          <a:xfrm>
            <a:off x="701397" y="5641314"/>
            <a:ext cx="391105" cy="211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1200" i="0" u="none" strike="noStrike" cap="none" dirty="0">
                <a:solidFill>
                  <a:schemeClr val="bg1"/>
                </a:solidFill>
                <a:latin typeface="Nunito Medium"/>
                <a:ea typeface="Nunito Medium"/>
                <a:cs typeface="Nunito Medium"/>
                <a:sym typeface="Nunito Medium"/>
              </a:rPr>
              <a:t>Low</a:t>
            </a:r>
            <a:endParaRPr sz="1200" i="0" u="none" strike="noStrike" cap="none" dirty="0">
              <a:solidFill>
                <a:schemeClr val="bg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97" name="Google Shape;2434;p306">
            <a:extLst>
              <a:ext uri="{FF2B5EF4-FFF2-40B4-BE49-F238E27FC236}">
                <a16:creationId xmlns:a16="http://schemas.microsoft.com/office/drawing/2014/main" id="{B3DCEF2E-C0A8-51E0-8843-8B82D1A74117}"/>
              </a:ext>
            </a:extLst>
          </p:cNvPr>
          <p:cNvSpPr txBox="1"/>
          <p:nvPr/>
        </p:nvSpPr>
        <p:spPr>
          <a:xfrm>
            <a:off x="616858" y="1824069"/>
            <a:ext cx="475644" cy="211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1200" i="0" u="none" strike="noStrike" cap="none">
                <a:solidFill>
                  <a:schemeClr val="bg1"/>
                </a:solidFill>
                <a:latin typeface="Nunito Medium"/>
                <a:ea typeface="Nunito Medium"/>
                <a:cs typeface="Nunito Medium"/>
                <a:sym typeface="Nunito Medium"/>
              </a:rPr>
              <a:t>High</a:t>
            </a:r>
            <a:endParaRPr sz="1200" i="0" u="none" strike="noStrike" cap="none">
              <a:solidFill>
                <a:schemeClr val="bg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cxnSp>
        <p:nvCxnSpPr>
          <p:cNvPr id="98" name="Google Shape;2435;p306">
            <a:extLst>
              <a:ext uri="{FF2B5EF4-FFF2-40B4-BE49-F238E27FC236}">
                <a16:creationId xmlns:a16="http://schemas.microsoft.com/office/drawing/2014/main" id="{7D8E9138-97F0-53FA-0CAB-7007893F5D9B}"/>
              </a:ext>
            </a:extLst>
          </p:cNvPr>
          <p:cNvCxnSpPr/>
          <p:nvPr/>
        </p:nvCxnSpPr>
        <p:spPr>
          <a:xfrm rot="10800000">
            <a:off x="1475875" y="6000237"/>
            <a:ext cx="7665033" cy="0"/>
          </a:xfrm>
          <a:prstGeom prst="straightConnector1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triangle" w="med" len="med"/>
            <a:tailEnd type="none" w="sm" len="sm"/>
          </a:ln>
        </p:spPr>
      </p:cxnSp>
      <p:sp>
        <p:nvSpPr>
          <p:cNvPr id="99" name="Google Shape;2439;p306">
            <a:extLst>
              <a:ext uri="{FF2B5EF4-FFF2-40B4-BE49-F238E27FC236}">
                <a16:creationId xmlns:a16="http://schemas.microsoft.com/office/drawing/2014/main" id="{0CA70937-3A4E-D21F-08C2-99A7EF698723}"/>
              </a:ext>
            </a:extLst>
          </p:cNvPr>
          <p:cNvSpPr txBox="1"/>
          <p:nvPr/>
        </p:nvSpPr>
        <p:spPr>
          <a:xfrm>
            <a:off x="1514029" y="1868422"/>
            <a:ext cx="3621576" cy="59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300"/>
              </a:spcAft>
              <a:buNone/>
            </a:pPr>
            <a:r>
              <a:rPr lang="en-GB" sz="2400" b="1" dirty="0">
                <a:latin typeface="Nunito SemiBold" pitchFamily="2" charset="0"/>
                <a:ea typeface="Oxanium"/>
                <a:cs typeface="Oxanium"/>
                <a:sym typeface="Oxanium"/>
              </a:rPr>
              <a:t>Sweet Spot</a:t>
            </a:r>
            <a:endParaRPr sz="2400" b="1" dirty="0">
              <a:latin typeface="Nunito SemiBold" pitchFamily="2" charset="0"/>
              <a:ea typeface="Oxanium"/>
              <a:cs typeface="Oxanium"/>
              <a:sym typeface="Oxanium"/>
            </a:endParaRPr>
          </a:p>
        </p:txBody>
      </p:sp>
      <p:grpSp>
        <p:nvGrpSpPr>
          <p:cNvPr id="101" name="Google Shape;2444;p306">
            <a:extLst>
              <a:ext uri="{FF2B5EF4-FFF2-40B4-BE49-F238E27FC236}">
                <a16:creationId xmlns:a16="http://schemas.microsoft.com/office/drawing/2014/main" id="{AEF2709B-9230-D4DC-7211-43FCB3201526}"/>
              </a:ext>
            </a:extLst>
          </p:cNvPr>
          <p:cNvGrpSpPr/>
          <p:nvPr/>
        </p:nvGrpSpPr>
        <p:grpSpPr>
          <a:xfrm>
            <a:off x="1907952" y="2341360"/>
            <a:ext cx="5034678" cy="3109117"/>
            <a:chOff x="1466350" y="1563250"/>
            <a:chExt cx="3394600" cy="2096303"/>
          </a:xfrm>
        </p:grpSpPr>
        <p:sp>
          <p:nvSpPr>
            <p:cNvPr id="102" name="Google Shape;2445;p306">
              <a:extLst>
                <a:ext uri="{FF2B5EF4-FFF2-40B4-BE49-F238E27FC236}">
                  <a16:creationId xmlns:a16="http://schemas.microsoft.com/office/drawing/2014/main" id="{5FD1814E-9535-1B18-E8EE-6B37F746F0CB}"/>
                </a:ext>
              </a:extLst>
            </p:cNvPr>
            <p:cNvSpPr txBox="1"/>
            <p:nvPr/>
          </p:nvSpPr>
          <p:spPr>
            <a:xfrm>
              <a:off x="4540250" y="2593888"/>
              <a:ext cx="320700" cy="24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latin typeface="Nunito"/>
                  <a:ea typeface="Nunito"/>
                  <a:cs typeface="Nunito"/>
                  <a:sym typeface="Nunito"/>
                </a:rPr>
                <a:t>4.1</a:t>
              </a:r>
              <a:endParaRPr sz="1200" b="1"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03" name="Google Shape;2446;p306">
              <a:extLst>
                <a:ext uri="{FF2B5EF4-FFF2-40B4-BE49-F238E27FC236}">
                  <a16:creationId xmlns:a16="http://schemas.microsoft.com/office/drawing/2014/main" id="{68928DAE-5CB3-D96E-0D96-F7893F1F5F5F}"/>
                </a:ext>
              </a:extLst>
            </p:cNvPr>
            <p:cNvSpPr txBox="1"/>
            <p:nvPr/>
          </p:nvSpPr>
          <p:spPr>
            <a:xfrm>
              <a:off x="3794975" y="3203488"/>
              <a:ext cx="320700" cy="24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latin typeface="Nunito"/>
                  <a:ea typeface="Nunito"/>
                  <a:cs typeface="Nunito"/>
                  <a:sym typeface="Nunito"/>
                </a:rPr>
                <a:t>4.2</a:t>
              </a:r>
              <a:endParaRPr sz="1200" b="1"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04" name="Google Shape;2447;p306">
              <a:extLst>
                <a:ext uri="{FF2B5EF4-FFF2-40B4-BE49-F238E27FC236}">
                  <a16:creationId xmlns:a16="http://schemas.microsoft.com/office/drawing/2014/main" id="{A2942B6D-DFEA-0F44-3554-87EB7CE38C86}"/>
                </a:ext>
              </a:extLst>
            </p:cNvPr>
            <p:cNvSpPr txBox="1"/>
            <p:nvPr/>
          </p:nvSpPr>
          <p:spPr>
            <a:xfrm>
              <a:off x="4299800" y="2746288"/>
              <a:ext cx="320700" cy="24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latin typeface="Nunito"/>
                  <a:ea typeface="Nunito"/>
                  <a:cs typeface="Nunito"/>
                  <a:sym typeface="Nunito"/>
                </a:rPr>
                <a:t>4.2</a:t>
              </a:r>
              <a:endParaRPr sz="1200" b="1"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05" name="Google Shape;2448;p306">
              <a:extLst>
                <a:ext uri="{FF2B5EF4-FFF2-40B4-BE49-F238E27FC236}">
                  <a16:creationId xmlns:a16="http://schemas.microsoft.com/office/drawing/2014/main" id="{15F31FFD-7E06-4DEE-4522-4D56DB8B7CD9}"/>
                </a:ext>
              </a:extLst>
            </p:cNvPr>
            <p:cNvSpPr txBox="1"/>
            <p:nvPr/>
          </p:nvSpPr>
          <p:spPr>
            <a:xfrm>
              <a:off x="3370222" y="1724450"/>
              <a:ext cx="320700" cy="24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latin typeface="Nunito"/>
                  <a:ea typeface="Nunito"/>
                  <a:cs typeface="Nunito"/>
                  <a:sym typeface="Nunito"/>
                </a:rPr>
                <a:t>3.1</a:t>
              </a:r>
              <a:endParaRPr sz="1200" b="1"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06" name="Google Shape;2449;p306">
              <a:extLst>
                <a:ext uri="{FF2B5EF4-FFF2-40B4-BE49-F238E27FC236}">
                  <a16:creationId xmlns:a16="http://schemas.microsoft.com/office/drawing/2014/main" id="{CC71A9EA-7513-67D2-6CFE-034B1B039F5F}"/>
                </a:ext>
              </a:extLst>
            </p:cNvPr>
            <p:cNvSpPr txBox="1"/>
            <p:nvPr/>
          </p:nvSpPr>
          <p:spPr>
            <a:xfrm>
              <a:off x="3794975" y="2620375"/>
              <a:ext cx="320700" cy="24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latin typeface="Nunito"/>
                  <a:ea typeface="Nunito"/>
                  <a:cs typeface="Nunito"/>
                  <a:sym typeface="Nunito"/>
                </a:rPr>
                <a:t>3.2</a:t>
              </a:r>
              <a:endParaRPr sz="1200" b="1"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07" name="Google Shape;2450;p306">
              <a:extLst>
                <a:ext uri="{FF2B5EF4-FFF2-40B4-BE49-F238E27FC236}">
                  <a16:creationId xmlns:a16="http://schemas.microsoft.com/office/drawing/2014/main" id="{B73715E2-F0F1-FAEF-1689-2C9C47980D95}"/>
                </a:ext>
              </a:extLst>
            </p:cNvPr>
            <p:cNvSpPr txBox="1"/>
            <p:nvPr/>
          </p:nvSpPr>
          <p:spPr>
            <a:xfrm>
              <a:off x="1466350" y="3010828"/>
              <a:ext cx="320700" cy="24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latin typeface="Nunito"/>
                  <a:ea typeface="Nunito"/>
                  <a:cs typeface="Nunito"/>
                  <a:sym typeface="Nunito"/>
                </a:rPr>
                <a:t>3.3</a:t>
              </a:r>
              <a:endParaRPr sz="1200" b="1"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08" name="Google Shape;2451;p306">
              <a:extLst>
                <a:ext uri="{FF2B5EF4-FFF2-40B4-BE49-F238E27FC236}">
                  <a16:creationId xmlns:a16="http://schemas.microsoft.com/office/drawing/2014/main" id="{E6C292E1-6414-A47A-3921-A2486D6E1375}"/>
                </a:ext>
              </a:extLst>
            </p:cNvPr>
            <p:cNvSpPr txBox="1"/>
            <p:nvPr/>
          </p:nvSpPr>
          <p:spPr>
            <a:xfrm>
              <a:off x="2085475" y="2621728"/>
              <a:ext cx="320700" cy="24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latin typeface="Nunito"/>
                  <a:ea typeface="Nunito"/>
                  <a:cs typeface="Nunito"/>
                  <a:sym typeface="Nunito"/>
                </a:rPr>
                <a:t>3.4</a:t>
              </a:r>
              <a:endParaRPr sz="1200" b="1"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09" name="Google Shape;2452;p306">
              <a:extLst>
                <a:ext uri="{FF2B5EF4-FFF2-40B4-BE49-F238E27FC236}">
                  <a16:creationId xmlns:a16="http://schemas.microsoft.com/office/drawing/2014/main" id="{CC1D84C5-A9E7-B3D4-8CC2-4913B343EBD2}"/>
                </a:ext>
              </a:extLst>
            </p:cNvPr>
            <p:cNvSpPr txBox="1"/>
            <p:nvPr/>
          </p:nvSpPr>
          <p:spPr>
            <a:xfrm>
              <a:off x="1658775" y="2648240"/>
              <a:ext cx="320700" cy="24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latin typeface="Nunito"/>
                  <a:ea typeface="Nunito"/>
                  <a:cs typeface="Nunito"/>
                  <a:sym typeface="Nunito"/>
                </a:rPr>
                <a:t>2.6</a:t>
              </a:r>
              <a:endParaRPr sz="1200" b="1"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10" name="Google Shape;2453;p306">
              <a:extLst>
                <a:ext uri="{FF2B5EF4-FFF2-40B4-BE49-F238E27FC236}">
                  <a16:creationId xmlns:a16="http://schemas.microsoft.com/office/drawing/2014/main" id="{DF41FED7-2850-06EA-EC72-C040CA200885}"/>
                </a:ext>
              </a:extLst>
            </p:cNvPr>
            <p:cNvSpPr txBox="1"/>
            <p:nvPr/>
          </p:nvSpPr>
          <p:spPr>
            <a:xfrm>
              <a:off x="1466350" y="1726313"/>
              <a:ext cx="320700" cy="24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latin typeface="Nunito"/>
                  <a:ea typeface="Nunito"/>
                  <a:cs typeface="Nunito"/>
                  <a:sym typeface="Nunito"/>
                </a:rPr>
                <a:t>2.5</a:t>
              </a:r>
              <a:endParaRPr sz="1200" b="1"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11" name="Google Shape;2454;p306">
              <a:extLst>
                <a:ext uri="{FF2B5EF4-FFF2-40B4-BE49-F238E27FC236}">
                  <a16:creationId xmlns:a16="http://schemas.microsoft.com/office/drawing/2014/main" id="{02C31CCF-461C-2999-BC5F-940C53DB1936}"/>
                </a:ext>
              </a:extLst>
            </p:cNvPr>
            <p:cNvSpPr txBox="1"/>
            <p:nvPr/>
          </p:nvSpPr>
          <p:spPr>
            <a:xfrm>
              <a:off x="1542550" y="2123000"/>
              <a:ext cx="320700" cy="24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latin typeface="Nunito"/>
                  <a:ea typeface="Nunito"/>
                  <a:cs typeface="Nunito"/>
                  <a:sym typeface="Nunito"/>
                </a:rPr>
                <a:t>2.4</a:t>
              </a:r>
              <a:endParaRPr sz="1200" b="1"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12" name="Google Shape;2455;p306">
              <a:extLst>
                <a:ext uri="{FF2B5EF4-FFF2-40B4-BE49-F238E27FC236}">
                  <a16:creationId xmlns:a16="http://schemas.microsoft.com/office/drawing/2014/main" id="{4B88E04C-D87F-8C95-2092-FE8E6C77590B}"/>
                </a:ext>
              </a:extLst>
            </p:cNvPr>
            <p:cNvSpPr txBox="1"/>
            <p:nvPr/>
          </p:nvSpPr>
          <p:spPr>
            <a:xfrm>
              <a:off x="2406175" y="2559603"/>
              <a:ext cx="320700" cy="24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latin typeface="Nunito"/>
                  <a:ea typeface="Nunito"/>
                  <a:cs typeface="Nunito"/>
                  <a:sym typeface="Nunito"/>
                </a:rPr>
                <a:t>2.3</a:t>
              </a:r>
              <a:endParaRPr sz="1200" b="1"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13" name="Google Shape;2456;p306">
              <a:extLst>
                <a:ext uri="{FF2B5EF4-FFF2-40B4-BE49-F238E27FC236}">
                  <a16:creationId xmlns:a16="http://schemas.microsoft.com/office/drawing/2014/main" id="{2659B99C-13C6-96E2-229C-86046966AB2F}"/>
                </a:ext>
              </a:extLst>
            </p:cNvPr>
            <p:cNvSpPr txBox="1"/>
            <p:nvPr/>
          </p:nvSpPr>
          <p:spPr>
            <a:xfrm>
              <a:off x="3321875" y="2774128"/>
              <a:ext cx="320700" cy="24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latin typeface="Nunito"/>
                  <a:ea typeface="Nunito"/>
                  <a:cs typeface="Nunito"/>
                  <a:sym typeface="Nunito"/>
                </a:rPr>
                <a:t>2.2</a:t>
              </a:r>
              <a:endParaRPr sz="1200" b="1"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14" name="Google Shape;2457;p306">
              <a:extLst>
                <a:ext uri="{FF2B5EF4-FFF2-40B4-BE49-F238E27FC236}">
                  <a16:creationId xmlns:a16="http://schemas.microsoft.com/office/drawing/2014/main" id="{0618A8DE-1C59-204A-205C-7DDCC3030EFC}"/>
                </a:ext>
              </a:extLst>
            </p:cNvPr>
            <p:cNvSpPr txBox="1"/>
            <p:nvPr/>
          </p:nvSpPr>
          <p:spPr>
            <a:xfrm>
              <a:off x="1928300" y="3410553"/>
              <a:ext cx="320700" cy="24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latin typeface="Nunito"/>
                  <a:ea typeface="Nunito"/>
                  <a:cs typeface="Nunito"/>
                  <a:sym typeface="Nunito"/>
                </a:rPr>
                <a:t>2.1</a:t>
              </a:r>
              <a:endParaRPr sz="1200" b="1"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15" name="Google Shape;2458;p306">
              <a:extLst>
                <a:ext uri="{FF2B5EF4-FFF2-40B4-BE49-F238E27FC236}">
                  <a16:creationId xmlns:a16="http://schemas.microsoft.com/office/drawing/2014/main" id="{BC12F869-4F42-0105-8176-8143A326401A}"/>
                </a:ext>
              </a:extLst>
            </p:cNvPr>
            <p:cNvSpPr txBox="1"/>
            <p:nvPr/>
          </p:nvSpPr>
          <p:spPr>
            <a:xfrm>
              <a:off x="3049522" y="2211525"/>
              <a:ext cx="320700" cy="24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latin typeface="Nunito"/>
                  <a:ea typeface="Nunito"/>
                  <a:cs typeface="Nunito"/>
                  <a:sym typeface="Nunito"/>
                </a:rPr>
                <a:t>1.6</a:t>
              </a:r>
              <a:endParaRPr sz="1200" b="1"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16" name="Google Shape;2459;p306">
              <a:extLst>
                <a:ext uri="{FF2B5EF4-FFF2-40B4-BE49-F238E27FC236}">
                  <a16:creationId xmlns:a16="http://schemas.microsoft.com/office/drawing/2014/main" id="{7BBF1F8D-6DFC-9995-5628-CAEBA523F9BB}"/>
                </a:ext>
              </a:extLst>
            </p:cNvPr>
            <p:cNvSpPr txBox="1"/>
            <p:nvPr/>
          </p:nvSpPr>
          <p:spPr>
            <a:xfrm>
              <a:off x="4214950" y="1563250"/>
              <a:ext cx="320700" cy="24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latin typeface="Nunito"/>
                  <a:ea typeface="Nunito"/>
                  <a:cs typeface="Nunito"/>
                  <a:sym typeface="Nunito"/>
                </a:rPr>
                <a:t>1.5</a:t>
              </a:r>
              <a:endParaRPr sz="1200" b="1"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17" name="Google Shape;2460;p306">
              <a:extLst>
                <a:ext uri="{FF2B5EF4-FFF2-40B4-BE49-F238E27FC236}">
                  <a16:creationId xmlns:a16="http://schemas.microsoft.com/office/drawing/2014/main" id="{5FEBF469-DA42-15F0-165A-0C4E5C99DCE1}"/>
                </a:ext>
              </a:extLst>
            </p:cNvPr>
            <p:cNvSpPr txBox="1"/>
            <p:nvPr/>
          </p:nvSpPr>
          <p:spPr>
            <a:xfrm>
              <a:off x="4299800" y="2972950"/>
              <a:ext cx="320700" cy="24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latin typeface="Nunito"/>
                  <a:ea typeface="Nunito"/>
                  <a:cs typeface="Nunito"/>
                  <a:sym typeface="Nunito"/>
                </a:rPr>
                <a:t>1.4</a:t>
              </a:r>
              <a:endParaRPr sz="1200" b="1"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18" name="Google Shape;2461;p306">
              <a:extLst>
                <a:ext uri="{FF2B5EF4-FFF2-40B4-BE49-F238E27FC236}">
                  <a16:creationId xmlns:a16="http://schemas.microsoft.com/office/drawing/2014/main" id="{773F37DB-3DB3-DC23-06D7-BDED7D7B4449}"/>
                </a:ext>
              </a:extLst>
            </p:cNvPr>
            <p:cNvSpPr txBox="1"/>
            <p:nvPr/>
          </p:nvSpPr>
          <p:spPr>
            <a:xfrm>
              <a:off x="4214950" y="3400888"/>
              <a:ext cx="320700" cy="24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latin typeface="Nunito"/>
                  <a:ea typeface="Nunito"/>
                  <a:cs typeface="Nunito"/>
                  <a:sym typeface="Nunito"/>
                </a:rPr>
                <a:t>1.3</a:t>
              </a:r>
              <a:endParaRPr sz="1200" b="1"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19" name="Google Shape;2462;p306">
              <a:extLst>
                <a:ext uri="{FF2B5EF4-FFF2-40B4-BE49-F238E27FC236}">
                  <a16:creationId xmlns:a16="http://schemas.microsoft.com/office/drawing/2014/main" id="{772DC9FD-E734-40E7-F8E8-9EDCE113153B}"/>
                </a:ext>
              </a:extLst>
            </p:cNvPr>
            <p:cNvSpPr txBox="1"/>
            <p:nvPr/>
          </p:nvSpPr>
          <p:spPr>
            <a:xfrm>
              <a:off x="3794975" y="2211538"/>
              <a:ext cx="320700" cy="24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latin typeface="Nunito"/>
                  <a:ea typeface="Nunito"/>
                  <a:cs typeface="Nunito"/>
                  <a:sym typeface="Nunito"/>
                </a:rPr>
                <a:t>1.2</a:t>
              </a:r>
              <a:endParaRPr sz="1200" b="1"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20" name="Google Shape;2463;p306">
              <a:extLst>
                <a:ext uri="{FF2B5EF4-FFF2-40B4-BE49-F238E27FC236}">
                  <a16:creationId xmlns:a16="http://schemas.microsoft.com/office/drawing/2014/main" id="{461192A3-DA7E-7154-7EA1-C99AD9923BF5}"/>
                </a:ext>
              </a:extLst>
            </p:cNvPr>
            <p:cNvSpPr txBox="1"/>
            <p:nvPr/>
          </p:nvSpPr>
          <p:spPr>
            <a:xfrm>
              <a:off x="2703675" y="2914240"/>
              <a:ext cx="320700" cy="24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latin typeface="Nunito"/>
                  <a:ea typeface="Nunito"/>
                  <a:cs typeface="Nunito"/>
                  <a:sym typeface="Nunito"/>
                </a:rPr>
                <a:t>1.1</a:t>
              </a:r>
              <a:endParaRPr sz="1200" b="1"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123" name="Google Shape;2439;p306">
            <a:extLst>
              <a:ext uri="{FF2B5EF4-FFF2-40B4-BE49-F238E27FC236}">
                <a16:creationId xmlns:a16="http://schemas.microsoft.com/office/drawing/2014/main" id="{41E6A262-00C2-28FF-CA97-98C96AF5DC9C}"/>
              </a:ext>
            </a:extLst>
          </p:cNvPr>
          <p:cNvSpPr txBox="1"/>
          <p:nvPr/>
        </p:nvSpPr>
        <p:spPr>
          <a:xfrm>
            <a:off x="5275818" y="1868422"/>
            <a:ext cx="3865089" cy="59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300"/>
              </a:spcAft>
              <a:buNone/>
            </a:pPr>
            <a:r>
              <a:rPr lang="en-GB" sz="2400" b="1" dirty="0">
                <a:latin typeface="Nunito SemiBold" pitchFamily="2" charset="0"/>
                <a:ea typeface="Oxanium"/>
                <a:cs typeface="Oxanium"/>
                <a:sym typeface="Oxanium"/>
              </a:rPr>
              <a:t>Future Investment</a:t>
            </a:r>
            <a:endParaRPr sz="2400" b="1" dirty="0">
              <a:latin typeface="Nunito SemiBold" pitchFamily="2" charset="0"/>
              <a:ea typeface="Oxanium"/>
              <a:cs typeface="Oxanium"/>
              <a:sym typeface="Oxanium"/>
            </a:endParaRPr>
          </a:p>
        </p:txBody>
      </p:sp>
      <p:sp>
        <p:nvSpPr>
          <p:cNvPr id="124" name="Google Shape;2439;p306">
            <a:extLst>
              <a:ext uri="{FF2B5EF4-FFF2-40B4-BE49-F238E27FC236}">
                <a16:creationId xmlns:a16="http://schemas.microsoft.com/office/drawing/2014/main" id="{5369AA20-EF3A-D06F-B316-7109C9A67FBF}"/>
              </a:ext>
            </a:extLst>
          </p:cNvPr>
          <p:cNvSpPr txBox="1"/>
          <p:nvPr/>
        </p:nvSpPr>
        <p:spPr>
          <a:xfrm>
            <a:off x="1514029" y="5377300"/>
            <a:ext cx="3621576" cy="59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300"/>
              </a:spcAft>
              <a:buNone/>
            </a:pPr>
            <a:r>
              <a:rPr lang="en-GB" sz="2400" b="1" dirty="0">
                <a:latin typeface="Nunito SemiBold" pitchFamily="2" charset="0"/>
                <a:ea typeface="Oxanium"/>
                <a:cs typeface="Oxanium"/>
                <a:sym typeface="Oxanium"/>
              </a:rPr>
              <a:t>Experiment</a:t>
            </a:r>
            <a:endParaRPr sz="2400" b="1" dirty="0">
              <a:latin typeface="Nunito SemiBold" pitchFamily="2" charset="0"/>
              <a:ea typeface="Oxanium"/>
              <a:cs typeface="Oxanium"/>
              <a:sym typeface="Oxanium"/>
            </a:endParaRPr>
          </a:p>
        </p:txBody>
      </p:sp>
      <p:sp>
        <p:nvSpPr>
          <p:cNvPr id="125" name="Google Shape;2439;p306">
            <a:extLst>
              <a:ext uri="{FF2B5EF4-FFF2-40B4-BE49-F238E27FC236}">
                <a16:creationId xmlns:a16="http://schemas.microsoft.com/office/drawing/2014/main" id="{BBA25DEA-EA0D-7096-418A-AABE16192A7B}"/>
              </a:ext>
            </a:extLst>
          </p:cNvPr>
          <p:cNvSpPr txBox="1"/>
          <p:nvPr/>
        </p:nvSpPr>
        <p:spPr>
          <a:xfrm>
            <a:off x="5269701" y="5377300"/>
            <a:ext cx="3846086" cy="59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300"/>
              </a:spcAft>
              <a:buNone/>
            </a:pPr>
            <a:r>
              <a:rPr lang="en-GB" sz="2400" b="1" dirty="0">
                <a:latin typeface="Nunito SemiBold" pitchFamily="2" charset="0"/>
                <a:ea typeface="Oxanium"/>
                <a:cs typeface="Oxanium"/>
                <a:sym typeface="Oxanium"/>
              </a:rPr>
              <a:t>Incubate</a:t>
            </a:r>
            <a:endParaRPr sz="2400" b="1" dirty="0">
              <a:latin typeface="Nunito SemiBold" pitchFamily="2" charset="0"/>
              <a:ea typeface="Oxanium"/>
              <a:cs typeface="Oxanium"/>
              <a:sym typeface="Oxanium"/>
            </a:endParaRPr>
          </a:p>
        </p:txBody>
      </p:sp>
      <p:sp>
        <p:nvSpPr>
          <p:cNvPr id="126" name="Google Shape;2438;p306">
            <a:extLst>
              <a:ext uri="{FF2B5EF4-FFF2-40B4-BE49-F238E27FC236}">
                <a16:creationId xmlns:a16="http://schemas.microsoft.com/office/drawing/2014/main" id="{6740FA64-0DDE-85BC-DBE7-A27692510A22}"/>
              </a:ext>
            </a:extLst>
          </p:cNvPr>
          <p:cNvSpPr txBox="1"/>
          <p:nvPr/>
        </p:nvSpPr>
        <p:spPr>
          <a:xfrm>
            <a:off x="9170063" y="505670"/>
            <a:ext cx="2993257" cy="5829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914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bg1"/>
                </a:solidFill>
                <a:latin typeface="Oxanium"/>
                <a:ea typeface="Oxanium"/>
                <a:cs typeface="Oxanium"/>
                <a:sym typeface="Oxanium"/>
              </a:rPr>
              <a:t>HYPOTHETICAL SCENARIO</a:t>
            </a:r>
          </a:p>
          <a:p>
            <a:pPr marL="0" marR="914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bg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9144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AI Use Cases for an Energy company, segmented by target initiative:</a:t>
            </a:r>
            <a:endParaRPr sz="1200" dirty="0">
              <a:solidFill>
                <a:schemeClr val="bg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228600" lvl="0" indent="-101600" algn="l" rtl="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Nunito"/>
              <a:buAutoNum type="arabicPeriod"/>
            </a:pPr>
            <a:r>
              <a:rPr lang="en-GB" sz="1200" b="1" dirty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Productivity</a:t>
            </a:r>
            <a:endParaRPr sz="1200" b="1" dirty="0">
              <a:solidFill>
                <a:schemeClr val="bg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1" indent="-101600" algn="l" rtl="0">
              <a:spcBef>
                <a:spcPts val="1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Nunito"/>
              <a:buAutoNum type="arabicPeriod"/>
            </a:pPr>
            <a:r>
              <a:rPr lang="en-GB" sz="1200" dirty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Flow Rate Prediction</a:t>
            </a:r>
            <a:endParaRPr sz="1200" dirty="0">
              <a:solidFill>
                <a:schemeClr val="bg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1" indent="-101600" algn="l" rtl="0">
              <a:spcBef>
                <a:spcPts val="1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Nunito"/>
              <a:buAutoNum type="arabicPeriod"/>
            </a:pPr>
            <a:r>
              <a:rPr lang="en-GB" sz="1200" dirty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Downhole Pressure Optimization</a:t>
            </a:r>
            <a:endParaRPr sz="1200" dirty="0">
              <a:solidFill>
                <a:schemeClr val="bg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1" indent="-101600" algn="l" rtl="0">
              <a:spcBef>
                <a:spcPts val="1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Nunito"/>
              <a:buAutoNum type="arabicPeriod"/>
            </a:pPr>
            <a:r>
              <a:rPr lang="en-GB" sz="1200" dirty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Breccia Image Classification</a:t>
            </a:r>
            <a:endParaRPr sz="1200" dirty="0">
              <a:solidFill>
                <a:schemeClr val="bg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1" indent="-101600" algn="l" rtl="0">
              <a:spcBef>
                <a:spcPts val="1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Nunito"/>
              <a:buAutoNum type="arabicPeriod"/>
            </a:pPr>
            <a:r>
              <a:rPr lang="en-GB" sz="1200" dirty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Mean Grain Size Estimation</a:t>
            </a:r>
            <a:endParaRPr sz="1200" dirty="0">
              <a:solidFill>
                <a:schemeClr val="bg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1" indent="-101600" algn="l" rtl="0">
              <a:spcBef>
                <a:spcPts val="1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Nunito"/>
              <a:buAutoNum type="arabicPeriod"/>
            </a:pPr>
            <a:r>
              <a:rPr lang="en-GB" sz="1200" dirty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Well Segmentation</a:t>
            </a:r>
            <a:endParaRPr sz="1200" dirty="0">
              <a:solidFill>
                <a:schemeClr val="bg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1" indent="-101600" algn="l" rtl="0">
              <a:spcBef>
                <a:spcPts val="1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Nunito"/>
              <a:buAutoNum type="arabicPeriod"/>
            </a:pPr>
            <a:r>
              <a:rPr lang="en-GB" sz="1200" dirty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Demand Visibility Prediction</a:t>
            </a:r>
            <a:endParaRPr sz="1200" dirty="0">
              <a:solidFill>
                <a:schemeClr val="bg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228600" lvl="0" indent="-101600" algn="l" rtl="0">
              <a:spcBef>
                <a:spcPts val="1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Nunito"/>
              <a:buAutoNum type="arabicPeriod"/>
            </a:pPr>
            <a:r>
              <a:rPr lang="en-GB" sz="1200" b="1" dirty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Efficiency</a:t>
            </a:r>
            <a:endParaRPr sz="1200" b="1" dirty="0">
              <a:solidFill>
                <a:schemeClr val="bg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1" indent="-101600" algn="l" rtl="0">
              <a:spcBef>
                <a:spcPts val="1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Nunito"/>
              <a:buAutoNum type="arabicPeriod"/>
            </a:pPr>
            <a:r>
              <a:rPr lang="en-GB" sz="1200" dirty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Equipment Wear &amp; Tear</a:t>
            </a:r>
            <a:endParaRPr sz="1200" dirty="0">
              <a:solidFill>
                <a:schemeClr val="bg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1" indent="-101600" algn="l" rtl="0">
              <a:spcBef>
                <a:spcPts val="1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Nunito"/>
              <a:buAutoNum type="arabicPeriod"/>
            </a:pPr>
            <a:r>
              <a:rPr lang="en-GB" sz="1200" dirty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Predictive Maintenance</a:t>
            </a:r>
            <a:endParaRPr sz="1200" dirty="0">
              <a:solidFill>
                <a:schemeClr val="bg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1" indent="-101600" algn="l" rtl="0">
              <a:spcBef>
                <a:spcPts val="1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Nunito"/>
              <a:buAutoNum type="arabicPeriod"/>
            </a:pPr>
            <a:r>
              <a:rPr lang="en-GB" sz="1200" dirty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Optimal Pump Down</a:t>
            </a:r>
            <a:endParaRPr sz="1200" dirty="0">
              <a:solidFill>
                <a:schemeClr val="bg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1" indent="-101600" algn="l" rtl="0">
              <a:spcBef>
                <a:spcPts val="1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Nunito"/>
              <a:buAutoNum type="arabicPeriod"/>
            </a:pPr>
            <a:r>
              <a:rPr lang="en-GB" sz="1200" dirty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P&amp;ID Drawing Extraction</a:t>
            </a:r>
            <a:endParaRPr sz="1200" dirty="0">
              <a:solidFill>
                <a:schemeClr val="bg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1" indent="-101600" algn="l" rtl="0">
              <a:spcBef>
                <a:spcPts val="1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Nunito"/>
              <a:buAutoNum type="arabicPeriod"/>
            </a:pPr>
            <a:r>
              <a:rPr lang="en-GB" sz="1200" dirty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Instrumentation Issue Detection</a:t>
            </a:r>
            <a:endParaRPr sz="1200" dirty="0">
              <a:solidFill>
                <a:schemeClr val="bg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1" indent="-101600" algn="l" rtl="0">
              <a:spcBef>
                <a:spcPts val="1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Nunito"/>
              <a:buAutoNum type="arabicPeriod"/>
            </a:pPr>
            <a:r>
              <a:rPr lang="en-GB" sz="1200" dirty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Material Master Search</a:t>
            </a:r>
            <a:endParaRPr sz="1200" dirty="0">
              <a:solidFill>
                <a:schemeClr val="bg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228600" lvl="0" indent="-101600" algn="l" rtl="0">
              <a:spcBef>
                <a:spcPts val="1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Nunito"/>
              <a:buAutoNum type="arabicPeriod"/>
            </a:pPr>
            <a:r>
              <a:rPr lang="en-GB" sz="1200" b="1" dirty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Safety</a:t>
            </a:r>
            <a:endParaRPr sz="1200" b="1" dirty="0">
              <a:solidFill>
                <a:schemeClr val="bg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1" indent="-101600" algn="l" rtl="0">
              <a:spcBef>
                <a:spcPts val="1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Nunito"/>
              <a:buAutoNum type="arabicPeriod"/>
            </a:pPr>
            <a:r>
              <a:rPr lang="en-GB" sz="1200" dirty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CV Enabled Asset Management</a:t>
            </a:r>
            <a:endParaRPr sz="1200" dirty="0">
              <a:solidFill>
                <a:schemeClr val="bg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1" indent="-101600" algn="l" rtl="0">
              <a:spcBef>
                <a:spcPts val="1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Nunito"/>
              <a:buAutoNum type="arabicPeriod"/>
            </a:pPr>
            <a:r>
              <a:rPr lang="en-GB" sz="1200" dirty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Wellhole Prediction</a:t>
            </a:r>
            <a:endParaRPr sz="1200" dirty="0">
              <a:solidFill>
                <a:schemeClr val="bg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1" indent="-101600" algn="l" rtl="0">
              <a:spcBef>
                <a:spcPts val="1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Nunito"/>
              <a:buAutoNum type="arabicPeriod"/>
            </a:pPr>
            <a:r>
              <a:rPr lang="en-GB" sz="1200" dirty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Structure Detection Identification</a:t>
            </a:r>
            <a:endParaRPr sz="1200" dirty="0">
              <a:solidFill>
                <a:schemeClr val="bg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1" indent="-101600" algn="l" rtl="0">
              <a:spcBef>
                <a:spcPts val="1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Nunito"/>
              <a:buAutoNum type="arabicPeriod"/>
            </a:pPr>
            <a:r>
              <a:rPr lang="en-GB" sz="1200" dirty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Cable Tension </a:t>
            </a:r>
            <a:r>
              <a:rPr lang="en-GB" sz="1200" dirty="0" err="1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Modeling</a:t>
            </a:r>
            <a:endParaRPr sz="1200" dirty="0">
              <a:solidFill>
                <a:schemeClr val="bg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228600" lvl="0" indent="-101600" algn="l" rtl="0">
              <a:spcBef>
                <a:spcPts val="1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Nunito"/>
              <a:buAutoNum type="arabicPeriod"/>
            </a:pPr>
            <a:r>
              <a:rPr lang="en-GB" sz="1200" b="1" dirty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Environment</a:t>
            </a:r>
            <a:endParaRPr sz="1200" b="1" dirty="0">
              <a:solidFill>
                <a:schemeClr val="bg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1" indent="-101600" algn="l" rtl="0">
              <a:spcBef>
                <a:spcPts val="1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Nunito"/>
              <a:buAutoNum type="arabicPeriod"/>
            </a:pPr>
            <a:r>
              <a:rPr lang="en-GB" sz="1200" dirty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Smart Power Notification</a:t>
            </a:r>
            <a:endParaRPr sz="1200" dirty="0">
              <a:solidFill>
                <a:schemeClr val="bg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1" indent="-101600" algn="l" rtl="0">
              <a:spcBef>
                <a:spcPts val="1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Nunito"/>
              <a:buAutoNum type="arabicPeriod"/>
            </a:pPr>
            <a:r>
              <a:rPr lang="en-GB" sz="1200" dirty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Mine Aquifer Seepage</a:t>
            </a:r>
            <a:endParaRPr sz="1200" dirty="0">
              <a:solidFill>
                <a:schemeClr val="bg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1" indent="-101600" algn="l" rtl="0">
              <a:spcBef>
                <a:spcPts val="1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Nunito"/>
              <a:buAutoNum type="arabicPeriod"/>
            </a:pPr>
            <a:r>
              <a:rPr lang="en-GB" sz="1200" dirty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Pipeline Integrity</a:t>
            </a:r>
            <a:endParaRPr sz="1200" dirty="0">
              <a:solidFill>
                <a:schemeClr val="bg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C5F1FFD-1172-6C7C-224A-4A01089B06BB}"/>
              </a:ext>
            </a:extLst>
          </p:cNvPr>
          <p:cNvSpPr txBox="1"/>
          <p:nvPr/>
        </p:nvSpPr>
        <p:spPr>
          <a:xfrm>
            <a:off x="11231635" y="6390289"/>
            <a:ext cx="54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073908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CB95FC-1FFD-DEEA-2A91-563B0197BC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ideo 4">
            <a:hlinkClick r:id="" action="ppaction://media"/>
            <a:extLst>
              <a:ext uri="{FF2B5EF4-FFF2-40B4-BE49-F238E27FC236}">
                <a16:creationId xmlns:a16="http://schemas.microsoft.com/office/drawing/2014/main" id="{9ABFB127-0AA1-9463-C328-8640685552E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01767" y="1309480"/>
            <a:ext cx="5675586" cy="308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3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A59F1C-A70C-B40D-C185-5E063B6176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983B1968-6BD9-3BC7-898A-D81A52246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59" y="642821"/>
            <a:ext cx="3205655" cy="7245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48987B-1C9E-4169-EA25-DFA8C0846855}"/>
              </a:ext>
            </a:extLst>
          </p:cNvPr>
          <p:cNvSpPr txBox="1"/>
          <p:nvPr/>
        </p:nvSpPr>
        <p:spPr>
          <a:xfrm>
            <a:off x="696550" y="1655407"/>
            <a:ext cx="108017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sz="2800" dirty="0">
                <a:solidFill>
                  <a:schemeClr val="bg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“Generative AI Copilot” </a:t>
            </a:r>
          </a:p>
          <a:p>
            <a:pPr indent="457200"/>
            <a:r>
              <a:rPr lang="en-US" sz="2800" dirty="0">
                <a:solidFill>
                  <a:schemeClr val="bg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An advanced artificial intelligence system designed to collaboratively assist and augment human users in various tasks, leveraging generative capabilities </a:t>
            </a:r>
            <a:r>
              <a:rPr lang="en-US" sz="2800" dirty="0">
                <a:solidFill>
                  <a:srgbClr val="FF66F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to contribute actively to the creative and decision-making processes.</a:t>
            </a:r>
            <a:r>
              <a:rPr lang="en-US" sz="2800" dirty="0">
                <a:solidFill>
                  <a:schemeClr val="bg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26B7F6-0C52-AAA4-7B97-33CEF3709427}"/>
              </a:ext>
            </a:extLst>
          </p:cNvPr>
          <p:cNvSpPr txBox="1"/>
          <p:nvPr/>
        </p:nvSpPr>
        <p:spPr>
          <a:xfrm>
            <a:off x="11231635" y="6390289"/>
            <a:ext cx="54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008418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A59F1C-A70C-B40D-C185-5E063B6176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983B1968-6BD9-3BC7-898A-D81A52246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59" y="642821"/>
            <a:ext cx="3205655" cy="7245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48987B-1C9E-4169-EA25-DFA8C0846855}"/>
              </a:ext>
            </a:extLst>
          </p:cNvPr>
          <p:cNvSpPr txBox="1"/>
          <p:nvPr/>
        </p:nvSpPr>
        <p:spPr>
          <a:xfrm>
            <a:off x="696550" y="1655407"/>
            <a:ext cx="108017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sz="2800" dirty="0">
                <a:solidFill>
                  <a:schemeClr val="bg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“Generative AI Copilot” </a:t>
            </a:r>
          </a:p>
          <a:p>
            <a:pPr indent="457200"/>
            <a:r>
              <a:rPr lang="en-US" sz="2800" dirty="0">
                <a:solidFill>
                  <a:schemeClr val="bg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An advanced artificial intelligence system designed to collaboratively assist and augment human users in various tasks, leveraging generative capabilities to contribute actively to the creative and decision-making processes. This type of technology is </a:t>
            </a:r>
            <a:r>
              <a:rPr lang="en-US" sz="2800" dirty="0">
                <a:solidFill>
                  <a:srgbClr val="FF66F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customized for specific enterprise applications,</a:t>
            </a:r>
            <a:r>
              <a:rPr lang="en-US" sz="2800" dirty="0">
                <a:solidFill>
                  <a:schemeClr val="bg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learning from user interactions and context to provide tailored support.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71E8CC-C459-FE1E-67AD-AD0BB60896D8}"/>
              </a:ext>
            </a:extLst>
          </p:cNvPr>
          <p:cNvSpPr txBox="1"/>
          <p:nvPr/>
        </p:nvSpPr>
        <p:spPr>
          <a:xfrm>
            <a:off x="11231635" y="6390289"/>
            <a:ext cx="54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057650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A59F1C-A70C-B40D-C185-5E063B6176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983B1968-6BD9-3BC7-898A-D81A52246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59" y="642821"/>
            <a:ext cx="3205655" cy="7245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48987B-1C9E-4169-EA25-DFA8C0846855}"/>
              </a:ext>
            </a:extLst>
          </p:cNvPr>
          <p:cNvSpPr txBox="1"/>
          <p:nvPr/>
        </p:nvSpPr>
        <p:spPr>
          <a:xfrm>
            <a:off x="696550" y="1655407"/>
            <a:ext cx="1080176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sz="2800" dirty="0">
                <a:solidFill>
                  <a:schemeClr val="bg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“Generative AI Copilot” </a:t>
            </a:r>
          </a:p>
          <a:p>
            <a:pPr indent="457200"/>
            <a:r>
              <a:rPr lang="en-US" sz="2800" dirty="0">
                <a:solidFill>
                  <a:schemeClr val="bg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An advanced artificial intelligence system designed to collaboratively assist and augment human users in various tasks, leveraging generative capabilities to contribute actively to the creative and decision-making processes. This type of technology is customized for specific enterprise applications, learning from user interactions and context to provide tailored support. It goes beyond conventional AI assistants by </a:t>
            </a:r>
            <a:r>
              <a:rPr lang="en-US" sz="2800" dirty="0">
                <a:solidFill>
                  <a:srgbClr val="FF66F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actively generating suggestions, solutions, or content in real-time,</a:t>
            </a:r>
            <a:r>
              <a:rPr lang="en-US" sz="2800" dirty="0">
                <a:solidFill>
                  <a:schemeClr val="bg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fostering a symbiotic relationship with users to enhance productivity, creativity, and problem-solving </a:t>
            </a:r>
            <a:r>
              <a:rPr lang="en-US" sz="2800" dirty="0">
                <a:solidFill>
                  <a:srgbClr val="FF66F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within organizational workflows.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4135B3-04AE-F61F-06D0-1B6B0E50C4C9}"/>
              </a:ext>
            </a:extLst>
          </p:cNvPr>
          <p:cNvSpPr txBox="1"/>
          <p:nvPr/>
        </p:nvSpPr>
        <p:spPr>
          <a:xfrm>
            <a:off x="11231635" y="6390289"/>
            <a:ext cx="54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743489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A59F1C-A70C-B40D-C185-5E063B6176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983B1968-6BD9-3BC7-898A-D81A52246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59" y="642821"/>
            <a:ext cx="3205655" cy="7245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48987B-1C9E-4169-EA25-DFA8C0846855}"/>
              </a:ext>
            </a:extLst>
          </p:cNvPr>
          <p:cNvSpPr txBox="1"/>
          <p:nvPr/>
        </p:nvSpPr>
        <p:spPr>
          <a:xfrm>
            <a:off x="1429405" y="2065311"/>
            <a:ext cx="910196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What We’ll Cover</a:t>
            </a:r>
          </a:p>
          <a:p>
            <a:endParaRPr lang="en-US" sz="3000" dirty="0">
              <a:solidFill>
                <a:schemeClr val="bg1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000" dirty="0">
                <a:solidFill>
                  <a:schemeClr val="bg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Emerging Trends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000" dirty="0">
                <a:solidFill>
                  <a:schemeClr val="bg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Recent News &amp; Announcements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000" dirty="0">
                <a:solidFill>
                  <a:schemeClr val="bg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Design for Enterprise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000" dirty="0">
                <a:solidFill>
                  <a:schemeClr val="bg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Leading a Generative AI Initiative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D726BD-A137-C21B-6287-422783DF3194}"/>
              </a:ext>
            </a:extLst>
          </p:cNvPr>
          <p:cNvCxnSpPr/>
          <p:nvPr/>
        </p:nvCxnSpPr>
        <p:spPr>
          <a:xfrm>
            <a:off x="1597571" y="2743199"/>
            <a:ext cx="7472855" cy="0"/>
          </a:xfrm>
          <a:prstGeom prst="line">
            <a:avLst/>
          </a:prstGeom>
          <a:ln w="57150">
            <a:solidFill>
              <a:srgbClr val="00CF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FBE03FD-B6FB-6030-8F51-399E90DC076C}"/>
              </a:ext>
            </a:extLst>
          </p:cNvPr>
          <p:cNvSpPr txBox="1"/>
          <p:nvPr/>
        </p:nvSpPr>
        <p:spPr>
          <a:xfrm>
            <a:off x="11231635" y="6390289"/>
            <a:ext cx="54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77370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A59F1C-A70C-B40D-C185-5E063B6176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983B1968-6BD9-3BC7-898A-D81A52246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59" y="642821"/>
            <a:ext cx="3205655" cy="7245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48987B-1C9E-4169-EA25-DFA8C0846855}"/>
              </a:ext>
            </a:extLst>
          </p:cNvPr>
          <p:cNvSpPr txBox="1"/>
          <p:nvPr/>
        </p:nvSpPr>
        <p:spPr>
          <a:xfrm>
            <a:off x="851338" y="2117862"/>
            <a:ext cx="1025809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sz="2800" dirty="0">
                <a:solidFill>
                  <a:schemeClr val="bg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“More than 92% of Fortune 500 companies use the OpenAI platform, up from 80% in August, and they span across industries such as financial services, legal applications and education.”</a:t>
            </a:r>
          </a:p>
          <a:p>
            <a:pPr indent="457200"/>
            <a:endParaRPr lang="en-US" sz="1200" dirty="0">
              <a:solidFill>
                <a:schemeClr val="bg1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457200"/>
            <a:r>
              <a:rPr lang="en-US" sz="2800" dirty="0">
                <a:solidFill>
                  <a:schemeClr val="bg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- Mira </a:t>
            </a:r>
            <a:r>
              <a:rPr lang="en-US" sz="2800" dirty="0" err="1">
                <a:solidFill>
                  <a:schemeClr val="bg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Murati</a:t>
            </a:r>
            <a:r>
              <a:rPr lang="en-US" sz="2800" dirty="0">
                <a:solidFill>
                  <a:schemeClr val="bg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, OpenAI CTO, 11/6/2023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36434E-90F8-CDE0-7BC0-DD1247413DFC}"/>
              </a:ext>
            </a:extLst>
          </p:cNvPr>
          <p:cNvSpPr txBox="1"/>
          <p:nvPr/>
        </p:nvSpPr>
        <p:spPr>
          <a:xfrm>
            <a:off x="11231635" y="6390289"/>
            <a:ext cx="54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555871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A59F1C-A70C-B40D-C185-5E063B6176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983B1968-6BD9-3BC7-898A-D81A52246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59" y="642821"/>
            <a:ext cx="3205655" cy="7245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48987B-1C9E-4169-EA25-DFA8C0846855}"/>
              </a:ext>
            </a:extLst>
          </p:cNvPr>
          <p:cNvSpPr txBox="1"/>
          <p:nvPr/>
        </p:nvSpPr>
        <p:spPr>
          <a:xfrm>
            <a:off x="851338" y="1918166"/>
            <a:ext cx="102580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What might Mira mean by “using the OpenAI platform”?</a:t>
            </a:r>
          </a:p>
          <a:p>
            <a:endParaRPr lang="en-US" sz="2800" dirty="0">
              <a:solidFill>
                <a:schemeClr val="bg1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FF66F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Broadest</a:t>
            </a:r>
            <a:r>
              <a:rPr lang="en-US" sz="2800" dirty="0">
                <a:solidFill>
                  <a:schemeClr val="bg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: Access to the platform. Experimenting with capabilities. Setting up accounts, trying out different models and tools, running pilot projects. May also include users of OpenAI-based third-party tools and APIs.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FF66F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Building Internal Tools</a:t>
            </a:r>
            <a:r>
              <a:rPr lang="en-US" sz="2800" dirty="0">
                <a:solidFill>
                  <a:schemeClr val="bg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: For example, creating custom AI assistants / copilots, chatbots, or other automated content generation systems.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8029D4-5D11-19F0-B059-6429BFD3873E}"/>
              </a:ext>
            </a:extLst>
          </p:cNvPr>
          <p:cNvSpPr txBox="1"/>
          <p:nvPr/>
        </p:nvSpPr>
        <p:spPr>
          <a:xfrm>
            <a:off x="11231635" y="6390289"/>
            <a:ext cx="54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66794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A59F1C-A70C-B40D-C185-5E063B6176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0B06955A-42FB-C6B4-4080-90AD5D325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59" y="642821"/>
            <a:ext cx="3205655" cy="7245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B16376-3D81-E64F-5CA1-4E88B4EDD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" y="1702676"/>
            <a:ext cx="9863478" cy="31935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A71791-2A7B-88A2-0582-55DBF32C4259}"/>
              </a:ext>
            </a:extLst>
          </p:cNvPr>
          <p:cNvSpPr txBox="1"/>
          <p:nvPr/>
        </p:nvSpPr>
        <p:spPr>
          <a:xfrm>
            <a:off x="11231635" y="6390289"/>
            <a:ext cx="54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190500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908D8E8C459B45AF77E35DA1EB0999" ma:contentTypeVersion="17" ma:contentTypeDescription="Create a new document." ma:contentTypeScope="" ma:versionID="c683b94cba4b15e6ab40d310b63a32b4">
  <xsd:schema xmlns:xsd="http://www.w3.org/2001/XMLSchema" xmlns:xs="http://www.w3.org/2001/XMLSchema" xmlns:p="http://schemas.microsoft.com/office/2006/metadata/properties" xmlns:ns2="6a75ed05-ff85-4414-a52e-11923ce870a0" xmlns:ns3="34a61f3d-317e-4662-8a3b-e0917a14e916" targetNamespace="http://schemas.microsoft.com/office/2006/metadata/properties" ma:root="true" ma:fieldsID="c71c3d8d58a5e07d3a09ac4d247c4667" ns2:_="" ns3:_="">
    <xsd:import namespace="6a75ed05-ff85-4414-a52e-11923ce870a0"/>
    <xsd:import namespace="34a61f3d-317e-4662-8a3b-e0917a14e9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75ed05-ff85-4414-a52e-11923ce870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5afc0f4-a91b-40be-b802-c7d006544d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a61f3d-317e-4662-8a3b-e0917a14e91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8a1d097-812e-4400-adca-1dc021f02809}" ma:internalName="TaxCatchAll" ma:showField="CatchAllData" ma:web="34a61f3d-317e-4662-8a3b-e0917a14e9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75ed05-ff85-4414-a52e-11923ce870a0">
      <Terms xmlns="http://schemas.microsoft.com/office/infopath/2007/PartnerControls"/>
    </lcf76f155ced4ddcb4097134ff3c332f>
    <TaxCatchAll xmlns="34a61f3d-317e-4662-8a3b-e0917a14e916" xsi:nil="true"/>
  </documentManagement>
</p:properties>
</file>

<file path=customXml/itemProps1.xml><?xml version="1.0" encoding="utf-8"?>
<ds:datastoreItem xmlns:ds="http://schemas.openxmlformats.org/officeDocument/2006/customXml" ds:itemID="{325AC14D-9D7C-4E4D-BA13-C55C8DCD70BD}"/>
</file>

<file path=customXml/itemProps2.xml><?xml version="1.0" encoding="utf-8"?>
<ds:datastoreItem xmlns:ds="http://schemas.openxmlformats.org/officeDocument/2006/customXml" ds:itemID="{835FA449-CC06-4BF0-92F5-9A077CA3F9E8}"/>
</file>

<file path=customXml/itemProps3.xml><?xml version="1.0" encoding="utf-8"?>
<ds:datastoreItem xmlns:ds="http://schemas.openxmlformats.org/officeDocument/2006/customXml" ds:itemID="{F3F5FCC9-98EC-42D3-BAE3-D9493166E4F5}"/>
</file>

<file path=docProps/app.xml><?xml version="1.0" encoding="utf-8"?>
<Properties xmlns="http://schemas.openxmlformats.org/officeDocument/2006/extended-properties" xmlns:vt="http://schemas.openxmlformats.org/officeDocument/2006/docPropsVTypes">
  <TotalTime>9653</TotalTime>
  <Words>751</Words>
  <Application>Microsoft Office PowerPoint</Application>
  <PresentationFormat>Widescreen</PresentationFormat>
  <Paragraphs>165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Nunito</vt:lpstr>
      <vt:lpstr>Nunito Medium</vt:lpstr>
      <vt:lpstr>Nunito SemiBold</vt:lpstr>
      <vt:lpstr>Oxanium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Griffin</dc:creator>
  <cp:lastModifiedBy>Jim Griffin</cp:lastModifiedBy>
  <cp:revision>180</cp:revision>
  <dcterms:created xsi:type="dcterms:W3CDTF">2023-10-15T14:15:28Z</dcterms:created>
  <dcterms:modified xsi:type="dcterms:W3CDTF">2023-12-05T06:28:31Z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0x01010060908D8E8C459B45AF77E35DA1EB0999</vt:lpwstr>
  </property>
</Properties>
</file>